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sldIdLst>
    <p:sldId id="277" r:id="rId2"/>
    <p:sldId id="383" r:id="rId3"/>
    <p:sldId id="385" r:id="rId4"/>
    <p:sldId id="364" r:id="rId5"/>
    <p:sldId id="365" r:id="rId6"/>
    <p:sldId id="366" r:id="rId7"/>
    <p:sldId id="368" r:id="rId8"/>
    <p:sldId id="367" r:id="rId9"/>
    <p:sldId id="369" r:id="rId10"/>
    <p:sldId id="371" r:id="rId11"/>
    <p:sldId id="372" r:id="rId12"/>
    <p:sldId id="373" r:id="rId13"/>
    <p:sldId id="374" r:id="rId14"/>
    <p:sldId id="375" r:id="rId15"/>
    <p:sldId id="378" r:id="rId16"/>
    <p:sldId id="384" r:id="rId17"/>
    <p:sldId id="380" r:id="rId18"/>
    <p:sldId id="381" r:id="rId19"/>
    <p:sldId id="379" r:id="rId20"/>
    <p:sldId id="314" r:id="rId21"/>
  </p:sldIdLst>
  <p:sldSz cx="9144000" cy="6858000" type="screen4x3"/>
  <p:notesSz cx="6808788" cy="9939338"/>
  <p:defaultTextStyle>
    <a:defPPr>
      <a:defRPr lang="de-DE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267AC"/>
    <a:srgbClr val="FFCCCC"/>
    <a:srgbClr val="FFFFCC"/>
    <a:srgbClr val="FF99CC"/>
    <a:srgbClr val="CCFFCC"/>
    <a:srgbClr val="D5DCEA"/>
    <a:srgbClr val="009ED8"/>
    <a:srgbClr val="000000"/>
    <a:srgbClr val="1D69B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164" autoAdjust="0"/>
    <p:restoredTop sz="87226" autoAdjust="0"/>
  </p:normalViewPr>
  <p:slideViewPr>
    <p:cSldViewPr snapToGrid="0">
      <p:cViewPr>
        <p:scale>
          <a:sx n="60" d="100"/>
          <a:sy n="60" d="100"/>
        </p:scale>
        <p:origin x="1440" y="44"/>
      </p:cViewPr>
      <p:guideLst>
        <p:guide orient="horz" pos="2160"/>
        <p:guide pos="2880"/>
      </p:guideLst>
    </p:cSldViewPr>
  </p:slideViewPr>
  <p:notesTextViewPr>
    <p:cViewPr>
      <p:scale>
        <a:sx n="200" d="100"/>
        <a:sy n="2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microsoft.com/office/2015/10/relationships/revisionInfo" Target="revisionInfo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6587F2C-0F96-47E8-8B98-82FAFF75DE75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B4AA032E-3D47-49AD-8286-B43EA789B7B6}">
      <dgm:prSet phldrT="[Текст]" custT="1"/>
      <dgm:spPr/>
      <dgm:t>
        <a:bodyPr/>
        <a:lstStyle/>
        <a:p>
          <a:r>
            <a:rPr lang="ru-RU" sz="2000" b="1" dirty="0">
              <a:latin typeface="Arial" panose="020B0604020202020204" pitchFamily="34" charset="0"/>
              <a:cs typeface="Arial" panose="020B0604020202020204" pitchFamily="34" charset="0"/>
            </a:rPr>
            <a:t>ПК 2.1 /</a:t>
          </a:r>
          <a:br>
            <a:rPr lang="ru-RU" sz="2000" b="1" dirty="0">
              <a:latin typeface="Arial" panose="020B0604020202020204" pitchFamily="34" charset="0"/>
              <a:cs typeface="Arial" panose="020B0604020202020204" pitchFamily="34" charset="0"/>
            </a:rPr>
          </a:br>
          <a:r>
            <a:rPr lang="en-US" sz="2000" b="1" dirty="0">
              <a:latin typeface="Arial" panose="020B0604020202020204" pitchFamily="34" charset="0"/>
              <a:cs typeface="Arial" panose="020B0604020202020204" pitchFamily="34" charset="0"/>
            </a:rPr>
            <a:t>SC 2.1</a:t>
          </a:r>
          <a:endParaRPr lang="ru-RU" sz="2000" b="1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8F3DFDD8-D675-4093-96B4-AF6E0AD578FA}" type="parTrans" cxnId="{14C2796F-E9E0-4F67-AA6B-AE920D6ECA09}">
      <dgm:prSet/>
      <dgm:spPr/>
      <dgm:t>
        <a:bodyPr/>
        <a:lstStyle/>
        <a:p>
          <a:endParaRPr lang="ru-RU"/>
        </a:p>
      </dgm:t>
    </dgm:pt>
    <dgm:pt modelId="{36CCEEB1-5525-43F8-9EEF-9DA96B8F80C0}" type="sibTrans" cxnId="{14C2796F-E9E0-4F67-AA6B-AE920D6ECA09}">
      <dgm:prSet/>
      <dgm:spPr/>
      <dgm:t>
        <a:bodyPr/>
        <a:lstStyle/>
        <a:p>
          <a:endParaRPr lang="ru-RU"/>
        </a:p>
      </dgm:t>
    </dgm:pt>
    <dgm:pt modelId="{9018DDBE-92BC-4A4D-8B2A-FBCE05C635AB}">
      <dgm:prSet phldrT="[Текст]" custT="1"/>
      <dgm:spPr>
        <a:solidFill>
          <a:schemeClr val="accent6">
            <a:lumMod val="40000"/>
            <a:lumOff val="60000"/>
            <a:alpha val="90000"/>
          </a:schemeClr>
        </a:solidFill>
      </dgm:spPr>
      <dgm:t>
        <a:bodyPr lIns="72000" rIns="0"/>
        <a:lstStyle/>
        <a:p>
          <a:pPr algn="l"/>
          <a:r>
            <a:rPr lang="ru-RU" altLang="ru-RU" sz="1600" dirty="0">
              <a:latin typeface="Arial" panose="020B0604020202020204" pitchFamily="34" charset="0"/>
            </a:rPr>
            <a:t>«Гармонизация норм и правил</a:t>
          </a:r>
          <a:br>
            <a:rPr lang="en-US" altLang="ru-RU" sz="1600" dirty="0">
              <a:latin typeface="Arial" panose="020B0604020202020204" pitchFamily="34" charset="0"/>
            </a:rPr>
          </a:br>
          <a:r>
            <a:rPr lang="ru-RU" altLang="ru-RU" sz="1600" dirty="0">
              <a:latin typeface="Arial" panose="020B0604020202020204" pitchFamily="34" charset="0"/>
            </a:rPr>
            <a:t>в области законодательной метрологии» </a:t>
          </a:r>
          <a:endParaRPr lang="ru-RU" sz="1600" dirty="0"/>
        </a:p>
      </dgm:t>
    </dgm:pt>
    <dgm:pt modelId="{11CD56E6-50D1-4AA1-8983-0E8D9E9470E0}" type="parTrans" cxnId="{F1F9906A-3B8F-42F9-A0C7-A841A7D86A91}">
      <dgm:prSet/>
      <dgm:spPr/>
      <dgm:t>
        <a:bodyPr/>
        <a:lstStyle/>
        <a:p>
          <a:endParaRPr lang="ru-RU"/>
        </a:p>
      </dgm:t>
    </dgm:pt>
    <dgm:pt modelId="{7F0E6216-E918-411F-893D-A393F938C9BC}" type="sibTrans" cxnId="{F1F9906A-3B8F-42F9-A0C7-A841A7D86A91}">
      <dgm:prSet/>
      <dgm:spPr/>
      <dgm:t>
        <a:bodyPr/>
        <a:lstStyle/>
        <a:p>
          <a:endParaRPr lang="ru-RU"/>
        </a:p>
      </dgm:t>
    </dgm:pt>
    <dgm:pt modelId="{9090A605-D1C1-47CC-9BD6-64D0D03B1612}">
      <dgm:prSet phldrT="[Текст]" custT="1"/>
      <dgm:spPr>
        <a:solidFill>
          <a:schemeClr val="accent6">
            <a:lumMod val="40000"/>
            <a:lumOff val="60000"/>
            <a:alpha val="90000"/>
          </a:schemeClr>
        </a:solidFill>
      </dgm:spPr>
      <dgm:t>
        <a:bodyPr lIns="72000" rIns="0"/>
        <a:lstStyle/>
        <a:p>
          <a:pPr algn="l"/>
          <a:r>
            <a:rPr lang="ru-RU" altLang="ru-RU" sz="1600" dirty="0">
              <a:solidFill>
                <a:srgbClr val="2267AC"/>
              </a:solidFill>
              <a:latin typeface="Arial" panose="020B0604020202020204" pitchFamily="34" charset="0"/>
            </a:rPr>
            <a:t>«</a:t>
          </a:r>
          <a:r>
            <a:rPr lang="en-US" altLang="ru-RU" sz="1600" dirty="0">
              <a:solidFill>
                <a:srgbClr val="2267AC"/>
              </a:solidFill>
              <a:latin typeface="Arial" panose="020B0604020202020204" pitchFamily="34" charset="0"/>
            </a:rPr>
            <a:t>Harmonization of Regulations and Norms in Legal Metrology</a:t>
          </a:r>
          <a:r>
            <a:rPr lang="ru-RU" altLang="ru-RU" sz="1600" dirty="0">
              <a:solidFill>
                <a:srgbClr val="2267AC"/>
              </a:solidFill>
              <a:latin typeface="Arial" panose="020B0604020202020204" pitchFamily="34" charset="0"/>
            </a:rPr>
            <a:t>»</a:t>
          </a:r>
          <a:r>
            <a:rPr lang="en-US" altLang="ru-RU" sz="1600" dirty="0">
              <a:solidFill>
                <a:srgbClr val="2267AC"/>
              </a:solidFill>
              <a:latin typeface="Arial" panose="020B0604020202020204" pitchFamily="34" charset="0"/>
            </a:rPr>
            <a:t> </a:t>
          </a:r>
          <a:endParaRPr lang="ru-RU" sz="1600" dirty="0"/>
        </a:p>
      </dgm:t>
    </dgm:pt>
    <dgm:pt modelId="{52086206-D1AA-4E57-9B74-DF6B768789A7}" type="parTrans" cxnId="{21C3B730-9A54-4D79-AE89-092CDE91847B}">
      <dgm:prSet/>
      <dgm:spPr/>
      <dgm:t>
        <a:bodyPr/>
        <a:lstStyle/>
        <a:p>
          <a:endParaRPr lang="ru-RU"/>
        </a:p>
      </dgm:t>
    </dgm:pt>
    <dgm:pt modelId="{3FC9086D-6684-42B0-9D70-E55DD638AFCD}" type="sibTrans" cxnId="{21C3B730-9A54-4D79-AE89-092CDE91847B}">
      <dgm:prSet/>
      <dgm:spPr/>
      <dgm:t>
        <a:bodyPr/>
        <a:lstStyle/>
        <a:p>
          <a:endParaRPr lang="ru-RU"/>
        </a:p>
      </dgm:t>
    </dgm:pt>
    <dgm:pt modelId="{C6FB6286-9567-48DF-BB98-AF50B4B01C5E}">
      <dgm:prSet phldrT="[Текст]" custT="1"/>
      <dgm:spPr/>
      <dgm:t>
        <a:bodyPr/>
        <a:lstStyle/>
        <a:p>
          <a:r>
            <a:rPr lang="ru-RU" sz="2000" b="1" dirty="0">
              <a:latin typeface="Arial" panose="020B0604020202020204" pitchFamily="34" charset="0"/>
              <a:cs typeface="Arial" panose="020B0604020202020204" pitchFamily="34" charset="0"/>
            </a:rPr>
            <a:t>ПК 2.</a:t>
          </a:r>
          <a:r>
            <a:rPr lang="en-US" sz="2000" b="1" dirty="0">
              <a:latin typeface="Arial" panose="020B0604020202020204" pitchFamily="34" charset="0"/>
              <a:cs typeface="Arial" panose="020B0604020202020204" pitchFamily="34" charset="0"/>
            </a:rPr>
            <a:t>2</a:t>
          </a:r>
          <a:r>
            <a:rPr lang="ru-RU" sz="2000" b="1" dirty="0">
              <a:latin typeface="Arial" panose="020B0604020202020204" pitchFamily="34" charset="0"/>
              <a:cs typeface="Arial" panose="020B0604020202020204" pitchFamily="34" charset="0"/>
            </a:rPr>
            <a:t> /</a:t>
          </a:r>
          <a:br>
            <a:rPr lang="ru-RU" sz="2000" b="1" dirty="0">
              <a:latin typeface="Arial" panose="020B0604020202020204" pitchFamily="34" charset="0"/>
              <a:cs typeface="Arial" panose="020B0604020202020204" pitchFamily="34" charset="0"/>
            </a:rPr>
          </a:br>
          <a:r>
            <a:rPr lang="en-US" sz="2000" b="1" dirty="0">
              <a:latin typeface="Arial" panose="020B0604020202020204" pitchFamily="34" charset="0"/>
              <a:cs typeface="Arial" panose="020B0604020202020204" pitchFamily="34" charset="0"/>
            </a:rPr>
            <a:t>SC 2.2</a:t>
          </a:r>
          <a:endParaRPr lang="ru-RU" sz="2000" b="1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79EF3375-1F62-477C-B198-18AC3A21BA0B}" type="parTrans" cxnId="{19632DBD-5084-4A2E-B652-AD1296295EE0}">
      <dgm:prSet/>
      <dgm:spPr/>
      <dgm:t>
        <a:bodyPr/>
        <a:lstStyle/>
        <a:p>
          <a:endParaRPr lang="ru-RU"/>
        </a:p>
      </dgm:t>
    </dgm:pt>
    <dgm:pt modelId="{639C41EC-D091-4E48-9B94-2420A36BE97F}" type="sibTrans" cxnId="{19632DBD-5084-4A2E-B652-AD1296295EE0}">
      <dgm:prSet/>
      <dgm:spPr/>
      <dgm:t>
        <a:bodyPr/>
        <a:lstStyle/>
        <a:p>
          <a:endParaRPr lang="ru-RU"/>
        </a:p>
      </dgm:t>
    </dgm:pt>
    <dgm:pt modelId="{148485AA-9BA8-4365-8739-6F805243267F}">
      <dgm:prSet phldrT="[Текст]" custT="1"/>
      <dgm:spPr>
        <a:solidFill>
          <a:srgbClr val="CCFFCC">
            <a:alpha val="90000"/>
          </a:srgbClr>
        </a:solidFill>
      </dgm:spPr>
      <dgm:t>
        <a:bodyPr lIns="72000" rIns="0"/>
        <a:lstStyle/>
        <a:p>
          <a:pPr algn="l"/>
          <a:r>
            <a:rPr lang="ru-RU" altLang="ru-RU" sz="1600" dirty="0">
              <a:latin typeface="Arial" panose="020B0604020202020204" pitchFamily="34" charset="0"/>
            </a:rPr>
            <a:t>«Технологии измерительных приборов и систем</a:t>
          </a:r>
          <a:br>
            <a:rPr lang="en-US" altLang="ru-RU" sz="1600" dirty="0">
              <a:latin typeface="Arial" panose="020B0604020202020204" pitchFamily="34" charset="0"/>
            </a:rPr>
          </a:br>
          <a:r>
            <a:rPr lang="ru-RU" altLang="ru-RU" sz="1600" dirty="0">
              <a:latin typeface="Arial" panose="020B0604020202020204" pitchFamily="34" charset="0"/>
            </a:rPr>
            <a:t>в законодательной метрологии» </a:t>
          </a:r>
          <a:br>
            <a:rPr lang="en-US" altLang="ru-RU" sz="1600" dirty="0">
              <a:latin typeface="Arial" panose="020B0604020202020204" pitchFamily="34" charset="0"/>
            </a:rPr>
          </a:br>
          <a:r>
            <a:rPr lang="en-US" altLang="ru-RU" sz="1600" spc="-20" dirty="0">
              <a:latin typeface="Arial" panose="020B0604020202020204" pitchFamily="34" charset="0"/>
            </a:rPr>
            <a:t>-  </a:t>
          </a:r>
          <a:r>
            <a:rPr lang="ru-RU" altLang="ru-RU" sz="1600" spc="-20" dirty="0">
              <a:latin typeface="Arial" panose="020B0604020202020204" pitchFamily="34" charset="0"/>
            </a:rPr>
            <a:t>РГ по измерительным системам</a:t>
          </a:r>
          <a:br>
            <a:rPr lang="en-US" altLang="ru-RU" sz="1600" spc="-20" dirty="0">
              <a:latin typeface="Arial" panose="020B0604020202020204" pitchFamily="34" charset="0"/>
            </a:rPr>
          </a:br>
          <a:r>
            <a:rPr lang="ru-RU" altLang="ru-RU" sz="1600" spc="-20" dirty="0">
              <a:latin typeface="Arial" panose="020B0604020202020204" pitchFamily="34" charset="0"/>
            </a:rPr>
            <a:t>(председатель – Александр </a:t>
          </a:r>
          <a:r>
            <a:rPr lang="ru-RU" altLang="ru-RU" sz="1600" spc="-20" dirty="0" err="1">
              <a:latin typeface="Arial" panose="020B0604020202020204" pitchFamily="34" charset="0"/>
            </a:rPr>
            <a:t>Кричевец</a:t>
          </a:r>
          <a:r>
            <a:rPr lang="ru-RU" altLang="ru-RU" sz="1600" spc="-20" dirty="0">
              <a:latin typeface="Arial" panose="020B0604020202020204" pitchFamily="34" charset="0"/>
            </a:rPr>
            <a:t>, Украина)</a:t>
          </a:r>
          <a:endParaRPr lang="ru-RU" sz="1600" dirty="0"/>
        </a:p>
      </dgm:t>
    </dgm:pt>
    <dgm:pt modelId="{D49E5147-BC0E-41C4-96E1-980F5B257EB8}" type="parTrans" cxnId="{E59840AE-38C4-4F3B-9E9D-AC4E9A4B15C1}">
      <dgm:prSet/>
      <dgm:spPr/>
      <dgm:t>
        <a:bodyPr/>
        <a:lstStyle/>
        <a:p>
          <a:endParaRPr lang="ru-RU"/>
        </a:p>
      </dgm:t>
    </dgm:pt>
    <dgm:pt modelId="{85440095-255A-4135-92A8-EFCA1D12F95D}" type="sibTrans" cxnId="{E59840AE-38C4-4F3B-9E9D-AC4E9A4B15C1}">
      <dgm:prSet/>
      <dgm:spPr/>
      <dgm:t>
        <a:bodyPr/>
        <a:lstStyle/>
        <a:p>
          <a:endParaRPr lang="ru-RU"/>
        </a:p>
      </dgm:t>
    </dgm:pt>
    <dgm:pt modelId="{5771F3F7-9D2F-43D3-8C90-6BC7BFF888D1}">
      <dgm:prSet phldrT="[Текст]" custT="1"/>
      <dgm:spPr>
        <a:solidFill>
          <a:srgbClr val="CCFFCC">
            <a:alpha val="90000"/>
          </a:srgbClr>
        </a:solidFill>
      </dgm:spPr>
      <dgm:t>
        <a:bodyPr lIns="72000" rIns="0"/>
        <a:lstStyle/>
        <a:p>
          <a:pPr algn="l"/>
          <a:r>
            <a:rPr lang="ru-RU" altLang="ru-RU" sz="1600" dirty="0">
              <a:solidFill>
                <a:srgbClr val="2267AC"/>
              </a:solidFill>
              <a:latin typeface="Arial" panose="020B0604020202020204" pitchFamily="34" charset="0"/>
            </a:rPr>
            <a:t>«</a:t>
          </a:r>
          <a:r>
            <a:rPr lang="en-US" altLang="ru-RU" sz="1600" dirty="0">
              <a:solidFill>
                <a:srgbClr val="2267AC"/>
              </a:solidFill>
              <a:latin typeface="Arial" panose="020B0604020202020204" pitchFamily="34" charset="0"/>
            </a:rPr>
            <a:t>Technologies of Measuring Devices and Systems</a:t>
          </a:r>
          <a:br>
            <a:rPr lang="en-US" altLang="ru-RU" sz="1600" dirty="0">
              <a:solidFill>
                <a:srgbClr val="2267AC"/>
              </a:solidFill>
              <a:latin typeface="Arial" panose="020B0604020202020204" pitchFamily="34" charset="0"/>
            </a:rPr>
          </a:br>
          <a:r>
            <a:rPr lang="en-US" altLang="ru-RU" sz="1600" dirty="0">
              <a:solidFill>
                <a:srgbClr val="2267AC"/>
              </a:solidFill>
              <a:latin typeface="Arial" panose="020B0604020202020204" pitchFamily="34" charset="0"/>
            </a:rPr>
            <a:t>in Legal Metrology</a:t>
          </a:r>
          <a:r>
            <a:rPr lang="ru-RU" altLang="ru-RU" sz="1600" dirty="0">
              <a:solidFill>
                <a:srgbClr val="2267AC"/>
              </a:solidFill>
              <a:latin typeface="Arial" panose="020B0604020202020204" pitchFamily="34" charset="0"/>
            </a:rPr>
            <a:t>»</a:t>
          </a:r>
          <a:br>
            <a:rPr lang="en-US" altLang="ru-RU" sz="1600" dirty="0">
              <a:solidFill>
                <a:srgbClr val="2267AC"/>
              </a:solidFill>
              <a:latin typeface="Arial" panose="020B0604020202020204" pitchFamily="34" charset="0"/>
            </a:rPr>
          </a:br>
          <a:r>
            <a:rPr lang="en-US" altLang="ru-RU" sz="1600" dirty="0">
              <a:solidFill>
                <a:srgbClr val="2267AC"/>
              </a:solidFill>
              <a:latin typeface="Arial" panose="020B0604020202020204" pitchFamily="34" charset="0"/>
            </a:rPr>
            <a:t>- WG on measuring systems </a:t>
          </a:r>
          <a:br>
            <a:rPr lang="en-US" altLang="ru-RU" sz="1600" dirty="0">
              <a:solidFill>
                <a:srgbClr val="2267AC"/>
              </a:solidFill>
              <a:latin typeface="Arial" panose="020B0604020202020204" pitchFamily="34" charset="0"/>
            </a:rPr>
          </a:br>
          <a:r>
            <a:rPr lang="en-US" altLang="ru-RU" sz="1600" dirty="0">
              <a:solidFill>
                <a:srgbClr val="2267AC"/>
              </a:solidFill>
              <a:latin typeface="Arial" panose="020B0604020202020204" pitchFamily="34" charset="0"/>
            </a:rPr>
            <a:t>(chairperson – </a:t>
          </a:r>
          <a:r>
            <a:rPr lang="de-DE" altLang="ru-RU" sz="1600" dirty="0">
              <a:solidFill>
                <a:srgbClr val="2267AC"/>
              </a:solidFill>
              <a:latin typeface="Arial" panose="020B0604020202020204" pitchFamily="34" charset="0"/>
            </a:rPr>
            <a:t>Alexander </a:t>
          </a:r>
          <a:r>
            <a:rPr lang="de-DE" altLang="ru-RU" sz="1600" dirty="0" err="1">
              <a:solidFill>
                <a:srgbClr val="2267AC"/>
              </a:solidFill>
              <a:latin typeface="Arial" panose="020B0604020202020204" pitchFamily="34" charset="0"/>
            </a:rPr>
            <a:t>Krichevets</a:t>
          </a:r>
          <a:r>
            <a:rPr lang="de-DE" altLang="ru-RU" sz="1600" dirty="0">
              <a:solidFill>
                <a:srgbClr val="2267AC"/>
              </a:solidFill>
              <a:latin typeface="Arial" panose="020B0604020202020204" pitchFamily="34" charset="0"/>
            </a:rPr>
            <a:t>, Ukraine)</a:t>
          </a:r>
          <a:r>
            <a:rPr lang="en-US" altLang="ru-RU" sz="1600" dirty="0">
              <a:solidFill>
                <a:srgbClr val="2267AC"/>
              </a:solidFill>
              <a:latin typeface="Arial" panose="020B0604020202020204" pitchFamily="34" charset="0"/>
            </a:rPr>
            <a:t>.</a:t>
          </a:r>
          <a:endParaRPr lang="ru-RU" sz="1600" dirty="0"/>
        </a:p>
      </dgm:t>
    </dgm:pt>
    <dgm:pt modelId="{C3B4EF8F-3302-4A4F-9687-C14A222A344F}" type="parTrans" cxnId="{EB6309C6-A499-487C-BF01-623013C0C029}">
      <dgm:prSet/>
      <dgm:spPr/>
      <dgm:t>
        <a:bodyPr/>
        <a:lstStyle/>
        <a:p>
          <a:endParaRPr lang="ru-RU"/>
        </a:p>
      </dgm:t>
    </dgm:pt>
    <dgm:pt modelId="{E78CCA2D-0E55-480D-BA7A-3354541C271B}" type="sibTrans" cxnId="{EB6309C6-A499-487C-BF01-623013C0C029}">
      <dgm:prSet/>
      <dgm:spPr/>
      <dgm:t>
        <a:bodyPr/>
        <a:lstStyle/>
        <a:p>
          <a:endParaRPr lang="ru-RU"/>
        </a:p>
      </dgm:t>
    </dgm:pt>
    <dgm:pt modelId="{60A87DEC-9777-4AC5-BD59-F2FB369D8D01}">
      <dgm:prSet phldrT="[Текст]" custT="1"/>
      <dgm:spPr/>
      <dgm:t>
        <a:bodyPr/>
        <a:lstStyle/>
        <a:p>
          <a:r>
            <a:rPr lang="ru-RU" sz="2000" b="1" dirty="0">
              <a:latin typeface="Arial" panose="020B0604020202020204" pitchFamily="34" charset="0"/>
              <a:cs typeface="Arial" panose="020B0604020202020204" pitchFamily="34" charset="0"/>
            </a:rPr>
            <a:t>ПК 2.3 /</a:t>
          </a:r>
          <a:br>
            <a:rPr lang="ru-RU" sz="2000" b="1" dirty="0">
              <a:latin typeface="Arial" panose="020B0604020202020204" pitchFamily="34" charset="0"/>
              <a:cs typeface="Arial" panose="020B0604020202020204" pitchFamily="34" charset="0"/>
            </a:rPr>
          </a:br>
          <a:r>
            <a:rPr lang="en-US" sz="2000" b="1" dirty="0">
              <a:latin typeface="Arial" panose="020B0604020202020204" pitchFamily="34" charset="0"/>
              <a:cs typeface="Arial" panose="020B0604020202020204" pitchFamily="34" charset="0"/>
            </a:rPr>
            <a:t>SC 2.3</a:t>
          </a:r>
          <a:endParaRPr lang="ru-RU" sz="2000" b="1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E73DE388-A0D3-46B5-BB10-B6A494A2F39A}" type="parTrans" cxnId="{F5494490-ADF8-4CAD-B85A-68EBDD5FB58C}">
      <dgm:prSet/>
      <dgm:spPr/>
      <dgm:t>
        <a:bodyPr/>
        <a:lstStyle/>
        <a:p>
          <a:endParaRPr lang="ru-RU"/>
        </a:p>
      </dgm:t>
    </dgm:pt>
    <dgm:pt modelId="{662363B0-08A5-4717-A323-481B57CD42F9}" type="sibTrans" cxnId="{F5494490-ADF8-4CAD-B85A-68EBDD5FB58C}">
      <dgm:prSet/>
      <dgm:spPr/>
      <dgm:t>
        <a:bodyPr/>
        <a:lstStyle/>
        <a:p>
          <a:endParaRPr lang="ru-RU"/>
        </a:p>
      </dgm:t>
    </dgm:pt>
    <dgm:pt modelId="{75A1D060-4481-4931-8BA7-E6BA679961A3}">
      <dgm:prSet phldrT="[Текст]" custT="1"/>
      <dgm:spPr>
        <a:solidFill>
          <a:srgbClr val="FFCCCC">
            <a:alpha val="90000"/>
          </a:srgbClr>
        </a:solidFill>
        <a:ln>
          <a:noFill/>
        </a:ln>
      </dgm:spPr>
      <dgm:t>
        <a:bodyPr lIns="72000" rIns="0"/>
        <a:lstStyle/>
        <a:p>
          <a:pPr algn="l"/>
          <a:r>
            <a:rPr lang="ru-RU" altLang="ru-RU" sz="1600" dirty="0">
              <a:latin typeface="Arial" panose="020B0604020202020204" pitchFamily="34" charset="0"/>
            </a:rPr>
            <a:t>«Законодательный метрологический контроль»</a:t>
          </a:r>
          <a:endParaRPr lang="ru-RU" sz="1600" dirty="0"/>
        </a:p>
      </dgm:t>
    </dgm:pt>
    <dgm:pt modelId="{9A3B32C4-6E66-43FC-96B0-4850F7AEDD18}" type="parTrans" cxnId="{0E2A2582-5D5C-4862-BA7B-1CDF4BEEA2D4}">
      <dgm:prSet/>
      <dgm:spPr/>
      <dgm:t>
        <a:bodyPr/>
        <a:lstStyle/>
        <a:p>
          <a:endParaRPr lang="ru-RU"/>
        </a:p>
      </dgm:t>
    </dgm:pt>
    <dgm:pt modelId="{3A9796CA-9AA8-451B-8EC2-B973AEE84D83}" type="sibTrans" cxnId="{0E2A2582-5D5C-4862-BA7B-1CDF4BEEA2D4}">
      <dgm:prSet/>
      <dgm:spPr/>
      <dgm:t>
        <a:bodyPr/>
        <a:lstStyle/>
        <a:p>
          <a:endParaRPr lang="ru-RU"/>
        </a:p>
      </dgm:t>
    </dgm:pt>
    <dgm:pt modelId="{D385BF47-034C-42A5-81F8-5465B1CDED29}">
      <dgm:prSet phldrT="[Текст]" custT="1"/>
      <dgm:spPr>
        <a:solidFill>
          <a:srgbClr val="FFCCCC">
            <a:alpha val="90000"/>
          </a:srgbClr>
        </a:solidFill>
        <a:ln>
          <a:noFill/>
        </a:ln>
      </dgm:spPr>
      <dgm:t>
        <a:bodyPr lIns="72000" rIns="0"/>
        <a:lstStyle/>
        <a:p>
          <a:pPr algn="l"/>
          <a:r>
            <a:rPr lang="ru-RU" altLang="ru-RU" sz="1600" dirty="0">
              <a:solidFill>
                <a:srgbClr val="2267AC"/>
              </a:solidFill>
              <a:latin typeface="Arial" panose="020B0604020202020204" pitchFamily="34" charset="0"/>
            </a:rPr>
            <a:t>«</a:t>
          </a:r>
          <a:r>
            <a:rPr lang="en-US" altLang="ru-RU" sz="1600" dirty="0">
              <a:solidFill>
                <a:srgbClr val="2267AC"/>
              </a:solidFill>
              <a:latin typeface="Arial" panose="020B0604020202020204" pitchFamily="34" charset="0"/>
            </a:rPr>
            <a:t>Legal Metrological Control</a:t>
          </a:r>
          <a:r>
            <a:rPr lang="ru-RU" altLang="ru-RU" sz="1600" dirty="0">
              <a:solidFill>
                <a:srgbClr val="2267AC"/>
              </a:solidFill>
              <a:latin typeface="Arial" panose="020B0604020202020204" pitchFamily="34" charset="0"/>
            </a:rPr>
            <a:t>»</a:t>
          </a:r>
          <a:endParaRPr lang="ru-RU" sz="1600" dirty="0"/>
        </a:p>
      </dgm:t>
    </dgm:pt>
    <dgm:pt modelId="{B396368B-8F56-42F4-91CE-3F341AC991AE}" type="parTrans" cxnId="{78A4DC18-8CFC-42A2-92EA-878598E07EBE}">
      <dgm:prSet/>
      <dgm:spPr/>
      <dgm:t>
        <a:bodyPr/>
        <a:lstStyle/>
        <a:p>
          <a:endParaRPr lang="ru-RU"/>
        </a:p>
      </dgm:t>
    </dgm:pt>
    <dgm:pt modelId="{1C923D92-E642-4B0F-A4D4-E195FD97D9F7}" type="sibTrans" cxnId="{78A4DC18-8CFC-42A2-92EA-878598E07EBE}">
      <dgm:prSet/>
      <dgm:spPr/>
      <dgm:t>
        <a:bodyPr/>
        <a:lstStyle/>
        <a:p>
          <a:endParaRPr lang="ru-RU"/>
        </a:p>
      </dgm:t>
    </dgm:pt>
    <dgm:pt modelId="{9336CE0A-7C6C-453F-AE79-5D39B91ED0D8}" type="pres">
      <dgm:prSet presAssocID="{E6587F2C-0F96-47E8-8B98-82FAFF75DE75}" presName="Name0" presStyleCnt="0">
        <dgm:presLayoutVars>
          <dgm:dir/>
          <dgm:animLvl val="lvl"/>
          <dgm:resizeHandles val="exact"/>
        </dgm:presLayoutVars>
      </dgm:prSet>
      <dgm:spPr/>
    </dgm:pt>
    <dgm:pt modelId="{7026DF71-A23F-4110-A5F3-F081C71A0DED}" type="pres">
      <dgm:prSet presAssocID="{B4AA032E-3D47-49AD-8286-B43EA789B7B6}" presName="linNode" presStyleCnt="0"/>
      <dgm:spPr/>
    </dgm:pt>
    <dgm:pt modelId="{A1D2D6C7-ACFA-43BD-80DB-14C61EC4CC07}" type="pres">
      <dgm:prSet presAssocID="{B4AA032E-3D47-49AD-8286-B43EA789B7B6}" presName="parentText" presStyleLbl="node1" presStyleIdx="0" presStyleCnt="3" custScaleX="33341" custLinFactNeighborX="-16943" custLinFactNeighborY="418">
        <dgm:presLayoutVars>
          <dgm:chMax val="1"/>
          <dgm:bulletEnabled val="1"/>
        </dgm:presLayoutVars>
      </dgm:prSet>
      <dgm:spPr/>
    </dgm:pt>
    <dgm:pt modelId="{74179CBF-EB5E-4030-8D76-840F2A8DC940}" type="pres">
      <dgm:prSet presAssocID="{B4AA032E-3D47-49AD-8286-B43EA789B7B6}" presName="descendantText" presStyleLbl="alignAccFollowNode1" presStyleIdx="0" presStyleCnt="3" custScaleY="102730" custLinFactNeighborX="-30123" custLinFactNeighborY="-454">
        <dgm:presLayoutVars>
          <dgm:bulletEnabled val="1"/>
        </dgm:presLayoutVars>
      </dgm:prSet>
      <dgm:spPr/>
    </dgm:pt>
    <dgm:pt modelId="{8DE15D31-01D3-47F7-BBB4-9E31C85CB3F8}" type="pres">
      <dgm:prSet presAssocID="{36CCEEB1-5525-43F8-9EEF-9DA96B8F80C0}" presName="sp" presStyleCnt="0"/>
      <dgm:spPr/>
    </dgm:pt>
    <dgm:pt modelId="{E94F0DDF-B1B6-422B-8638-33994E592F07}" type="pres">
      <dgm:prSet presAssocID="{C6FB6286-9567-48DF-BB98-AF50B4B01C5E}" presName="linNode" presStyleCnt="0"/>
      <dgm:spPr/>
    </dgm:pt>
    <dgm:pt modelId="{0088F5BE-2656-4D4B-AF31-6CB6CA97CACA}" type="pres">
      <dgm:prSet presAssocID="{C6FB6286-9567-48DF-BB98-AF50B4B01C5E}" presName="parentText" presStyleLbl="node1" presStyleIdx="1" presStyleCnt="3" custScaleX="33341" custLinFactNeighborX="-16943" custLinFactNeighborY="-362">
        <dgm:presLayoutVars>
          <dgm:chMax val="1"/>
          <dgm:bulletEnabled val="1"/>
        </dgm:presLayoutVars>
      </dgm:prSet>
      <dgm:spPr/>
    </dgm:pt>
    <dgm:pt modelId="{A32E42F6-9A54-4D75-8113-7BFA3C10CBC8}" type="pres">
      <dgm:prSet presAssocID="{C6FB6286-9567-48DF-BB98-AF50B4B01C5E}" presName="descendantText" presStyleLbl="alignAccFollowNode1" presStyleIdx="1" presStyleCnt="3" custScaleX="92665" custScaleY="120457" custLinFactNeighborX="-30123" custLinFactNeighborY="-454">
        <dgm:presLayoutVars>
          <dgm:bulletEnabled val="1"/>
        </dgm:presLayoutVars>
      </dgm:prSet>
      <dgm:spPr/>
    </dgm:pt>
    <dgm:pt modelId="{69E487A7-4EDB-4371-A634-F588C9187D64}" type="pres">
      <dgm:prSet presAssocID="{639C41EC-D091-4E48-9B94-2420A36BE97F}" presName="sp" presStyleCnt="0"/>
      <dgm:spPr/>
    </dgm:pt>
    <dgm:pt modelId="{2F9F67BA-CB06-45DA-BD6F-7C4AEC13392E}" type="pres">
      <dgm:prSet presAssocID="{60A87DEC-9777-4AC5-BD59-F2FB369D8D01}" presName="linNode" presStyleCnt="0"/>
      <dgm:spPr/>
    </dgm:pt>
    <dgm:pt modelId="{AD68E073-6B66-4BC5-B342-93D970DB14E2}" type="pres">
      <dgm:prSet presAssocID="{60A87DEC-9777-4AC5-BD59-F2FB369D8D01}" presName="parentText" presStyleLbl="node1" presStyleIdx="2" presStyleCnt="3" custScaleX="33341" custLinFactNeighborX="-16943" custLinFactNeighborY="-363">
        <dgm:presLayoutVars>
          <dgm:chMax val="1"/>
          <dgm:bulletEnabled val="1"/>
        </dgm:presLayoutVars>
      </dgm:prSet>
      <dgm:spPr/>
    </dgm:pt>
    <dgm:pt modelId="{19ACE8F2-CDCE-4494-919B-2CCAFAB418EE}" type="pres">
      <dgm:prSet presAssocID="{60A87DEC-9777-4AC5-BD59-F2FB369D8D01}" presName="descendantText" presStyleLbl="alignAccFollowNode1" presStyleIdx="2" presStyleCnt="3" custLinFactNeighborX="-30123" custLinFactNeighborY="-454">
        <dgm:presLayoutVars>
          <dgm:bulletEnabled val="1"/>
        </dgm:presLayoutVars>
      </dgm:prSet>
      <dgm:spPr/>
    </dgm:pt>
  </dgm:ptLst>
  <dgm:cxnLst>
    <dgm:cxn modelId="{DE9E2905-8A16-43E4-BBCE-3D4CCE2BE161}" type="presOf" srcId="{148485AA-9BA8-4365-8739-6F805243267F}" destId="{A32E42F6-9A54-4D75-8113-7BFA3C10CBC8}" srcOrd="0" destOrd="0" presId="urn:microsoft.com/office/officeart/2005/8/layout/vList5"/>
    <dgm:cxn modelId="{78A4DC18-8CFC-42A2-92EA-878598E07EBE}" srcId="{60A87DEC-9777-4AC5-BD59-F2FB369D8D01}" destId="{D385BF47-034C-42A5-81F8-5465B1CDED29}" srcOrd="1" destOrd="0" parTransId="{B396368B-8F56-42F4-91CE-3F341AC991AE}" sibTransId="{1C923D92-E642-4B0F-A4D4-E195FD97D9F7}"/>
    <dgm:cxn modelId="{21C3B730-9A54-4D79-AE89-092CDE91847B}" srcId="{B4AA032E-3D47-49AD-8286-B43EA789B7B6}" destId="{9090A605-D1C1-47CC-9BD6-64D0D03B1612}" srcOrd="1" destOrd="0" parTransId="{52086206-D1AA-4E57-9B74-DF6B768789A7}" sibTransId="{3FC9086D-6684-42B0-9D70-E55DD638AFCD}"/>
    <dgm:cxn modelId="{C698C964-F8F8-497F-B9F5-D98FD5A61603}" type="presOf" srcId="{9018DDBE-92BC-4A4D-8B2A-FBCE05C635AB}" destId="{74179CBF-EB5E-4030-8D76-840F2A8DC940}" srcOrd="0" destOrd="0" presId="urn:microsoft.com/office/officeart/2005/8/layout/vList5"/>
    <dgm:cxn modelId="{88624F49-F5DF-4033-B3CA-BA7435CE0306}" type="presOf" srcId="{C6FB6286-9567-48DF-BB98-AF50B4B01C5E}" destId="{0088F5BE-2656-4D4B-AF31-6CB6CA97CACA}" srcOrd="0" destOrd="0" presId="urn:microsoft.com/office/officeart/2005/8/layout/vList5"/>
    <dgm:cxn modelId="{F1F9906A-3B8F-42F9-A0C7-A841A7D86A91}" srcId="{B4AA032E-3D47-49AD-8286-B43EA789B7B6}" destId="{9018DDBE-92BC-4A4D-8B2A-FBCE05C635AB}" srcOrd="0" destOrd="0" parTransId="{11CD56E6-50D1-4AA1-8983-0E8D9E9470E0}" sibTransId="{7F0E6216-E918-411F-893D-A393F938C9BC}"/>
    <dgm:cxn modelId="{14C2796F-E9E0-4F67-AA6B-AE920D6ECA09}" srcId="{E6587F2C-0F96-47E8-8B98-82FAFF75DE75}" destId="{B4AA032E-3D47-49AD-8286-B43EA789B7B6}" srcOrd="0" destOrd="0" parTransId="{8F3DFDD8-D675-4093-96B4-AF6E0AD578FA}" sibTransId="{36CCEEB1-5525-43F8-9EEF-9DA96B8F80C0}"/>
    <dgm:cxn modelId="{31C51951-E448-4769-B99A-3E20551CA6F7}" type="presOf" srcId="{B4AA032E-3D47-49AD-8286-B43EA789B7B6}" destId="{A1D2D6C7-ACFA-43BD-80DB-14C61EC4CC07}" srcOrd="0" destOrd="0" presId="urn:microsoft.com/office/officeart/2005/8/layout/vList5"/>
    <dgm:cxn modelId="{F5026A56-C619-41FA-B9C9-7F61BDBEE670}" type="presOf" srcId="{5771F3F7-9D2F-43D3-8C90-6BC7BFF888D1}" destId="{A32E42F6-9A54-4D75-8113-7BFA3C10CBC8}" srcOrd="0" destOrd="1" presId="urn:microsoft.com/office/officeart/2005/8/layout/vList5"/>
    <dgm:cxn modelId="{D725D480-45B5-4CC1-9246-4E8B50B4647D}" type="presOf" srcId="{60A87DEC-9777-4AC5-BD59-F2FB369D8D01}" destId="{AD68E073-6B66-4BC5-B342-93D970DB14E2}" srcOrd="0" destOrd="0" presId="urn:microsoft.com/office/officeart/2005/8/layout/vList5"/>
    <dgm:cxn modelId="{0E2A2582-5D5C-4862-BA7B-1CDF4BEEA2D4}" srcId="{60A87DEC-9777-4AC5-BD59-F2FB369D8D01}" destId="{75A1D060-4481-4931-8BA7-E6BA679961A3}" srcOrd="0" destOrd="0" parTransId="{9A3B32C4-6E66-43FC-96B0-4850F7AEDD18}" sibTransId="{3A9796CA-9AA8-451B-8EC2-B973AEE84D83}"/>
    <dgm:cxn modelId="{F5494490-ADF8-4CAD-B85A-68EBDD5FB58C}" srcId="{E6587F2C-0F96-47E8-8B98-82FAFF75DE75}" destId="{60A87DEC-9777-4AC5-BD59-F2FB369D8D01}" srcOrd="2" destOrd="0" parTransId="{E73DE388-A0D3-46B5-BB10-B6A494A2F39A}" sibTransId="{662363B0-08A5-4717-A323-481B57CD42F9}"/>
    <dgm:cxn modelId="{64C292A2-A7F1-4945-A738-1E97789D67A3}" type="presOf" srcId="{D385BF47-034C-42A5-81F8-5465B1CDED29}" destId="{19ACE8F2-CDCE-4494-919B-2CCAFAB418EE}" srcOrd="0" destOrd="1" presId="urn:microsoft.com/office/officeart/2005/8/layout/vList5"/>
    <dgm:cxn modelId="{E59840AE-38C4-4F3B-9E9D-AC4E9A4B15C1}" srcId="{C6FB6286-9567-48DF-BB98-AF50B4B01C5E}" destId="{148485AA-9BA8-4365-8739-6F805243267F}" srcOrd="0" destOrd="0" parTransId="{D49E5147-BC0E-41C4-96E1-980F5B257EB8}" sibTransId="{85440095-255A-4135-92A8-EFCA1D12F95D}"/>
    <dgm:cxn modelId="{A30662BB-8972-4040-AF56-881CB39E97FF}" type="presOf" srcId="{E6587F2C-0F96-47E8-8B98-82FAFF75DE75}" destId="{9336CE0A-7C6C-453F-AE79-5D39B91ED0D8}" srcOrd="0" destOrd="0" presId="urn:microsoft.com/office/officeart/2005/8/layout/vList5"/>
    <dgm:cxn modelId="{19632DBD-5084-4A2E-B652-AD1296295EE0}" srcId="{E6587F2C-0F96-47E8-8B98-82FAFF75DE75}" destId="{C6FB6286-9567-48DF-BB98-AF50B4B01C5E}" srcOrd="1" destOrd="0" parTransId="{79EF3375-1F62-477C-B198-18AC3A21BA0B}" sibTransId="{639C41EC-D091-4E48-9B94-2420A36BE97F}"/>
    <dgm:cxn modelId="{EB6309C6-A499-487C-BF01-623013C0C029}" srcId="{C6FB6286-9567-48DF-BB98-AF50B4B01C5E}" destId="{5771F3F7-9D2F-43D3-8C90-6BC7BFF888D1}" srcOrd="1" destOrd="0" parTransId="{C3B4EF8F-3302-4A4F-9687-C14A222A344F}" sibTransId="{E78CCA2D-0E55-480D-BA7A-3354541C271B}"/>
    <dgm:cxn modelId="{F91B53F6-908C-43D1-861A-715533B378F4}" type="presOf" srcId="{75A1D060-4481-4931-8BA7-E6BA679961A3}" destId="{19ACE8F2-CDCE-4494-919B-2CCAFAB418EE}" srcOrd="0" destOrd="0" presId="urn:microsoft.com/office/officeart/2005/8/layout/vList5"/>
    <dgm:cxn modelId="{C3EE3EFC-B056-4E9A-832C-423AD97621DC}" type="presOf" srcId="{9090A605-D1C1-47CC-9BD6-64D0D03B1612}" destId="{74179CBF-EB5E-4030-8D76-840F2A8DC940}" srcOrd="0" destOrd="1" presId="urn:microsoft.com/office/officeart/2005/8/layout/vList5"/>
    <dgm:cxn modelId="{7D821DA0-7F7E-41A3-B69E-A35702BF2E4F}" type="presParOf" srcId="{9336CE0A-7C6C-453F-AE79-5D39B91ED0D8}" destId="{7026DF71-A23F-4110-A5F3-F081C71A0DED}" srcOrd="0" destOrd="0" presId="urn:microsoft.com/office/officeart/2005/8/layout/vList5"/>
    <dgm:cxn modelId="{77CD5A41-8851-475A-B0D3-D0E15710915C}" type="presParOf" srcId="{7026DF71-A23F-4110-A5F3-F081C71A0DED}" destId="{A1D2D6C7-ACFA-43BD-80DB-14C61EC4CC07}" srcOrd="0" destOrd="0" presId="urn:microsoft.com/office/officeart/2005/8/layout/vList5"/>
    <dgm:cxn modelId="{0A762395-76E0-49F1-805D-742915B6E26A}" type="presParOf" srcId="{7026DF71-A23F-4110-A5F3-F081C71A0DED}" destId="{74179CBF-EB5E-4030-8D76-840F2A8DC940}" srcOrd="1" destOrd="0" presId="urn:microsoft.com/office/officeart/2005/8/layout/vList5"/>
    <dgm:cxn modelId="{A589D430-687E-4218-B7C0-D2F2CDDFDCBF}" type="presParOf" srcId="{9336CE0A-7C6C-453F-AE79-5D39B91ED0D8}" destId="{8DE15D31-01D3-47F7-BBB4-9E31C85CB3F8}" srcOrd="1" destOrd="0" presId="urn:microsoft.com/office/officeart/2005/8/layout/vList5"/>
    <dgm:cxn modelId="{B2DDF865-2746-477D-A66A-7EF49CBE872B}" type="presParOf" srcId="{9336CE0A-7C6C-453F-AE79-5D39B91ED0D8}" destId="{E94F0DDF-B1B6-422B-8638-33994E592F07}" srcOrd="2" destOrd="0" presId="urn:microsoft.com/office/officeart/2005/8/layout/vList5"/>
    <dgm:cxn modelId="{8854111B-D532-4545-A24A-8195FCF4113E}" type="presParOf" srcId="{E94F0DDF-B1B6-422B-8638-33994E592F07}" destId="{0088F5BE-2656-4D4B-AF31-6CB6CA97CACA}" srcOrd="0" destOrd="0" presId="urn:microsoft.com/office/officeart/2005/8/layout/vList5"/>
    <dgm:cxn modelId="{C1FEEB4D-139F-4161-BD7A-871EF3879AE0}" type="presParOf" srcId="{E94F0DDF-B1B6-422B-8638-33994E592F07}" destId="{A32E42F6-9A54-4D75-8113-7BFA3C10CBC8}" srcOrd="1" destOrd="0" presId="urn:microsoft.com/office/officeart/2005/8/layout/vList5"/>
    <dgm:cxn modelId="{D00FA681-42A4-4E78-8C13-FF7756705754}" type="presParOf" srcId="{9336CE0A-7C6C-453F-AE79-5D39B91ED0D8}" destId="{69E487A7-4EDB-4371-A634-F588C9187D64}" srcOrd="3" destOrd="0" presId="urn:microsoft.com/office/officeart/2005/8/layout/vList5"/>
    <dgm:cxn modelId="{CFB8DDF6-E0BC-4533-BB6E-A8084368E2AF}" type="presParOf" srcId="{9336CE0A-7C6C-453F-AE79-5D39B91ED0D8}" destId="{2F9F67BA-CB06-45DA-BD6F-7C4AEC13392E}" srcOrd="4" destOrd="0" presId="urn:microsoft.com/office/officeart/2005/8/layout/vList5"/>
    <dgm:cxn modelId="{5B5F6558-215D-4FF6-9263-CD2B147392ED}" type="presParOf" srcId="{2F9F67BA-CB06-45DA-BD6F-7C4AEC13392E}" destId="{AD68E073-6B66-4BC5-B342-93D970DB14E2}" srcOrd="0" destOrd="0" presId="urn:microsoft.com/office/officeart/2005/8/layout/vList5"/>
    <dgm:cxn modelId="{11C312AF-826F-4558-B412-EA168939FA1D}" type="presParOf" srcId="{2F9F67BA-CB06-45DA-BD6F-7C4AEC13392E}" destId="{19ACE8F2-CDCE-4494-919B-2CCAFAB418EE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4179CBF-EB5E-4030-8D76-840F2A8DC940}">
      <dsp:nvSpPr>
        <dsp:cNvPr id="0" name=""/>
        <dsp:cNvSpPr/>
      </dsp:nvSpPr>
      <dsp:spPr>
        <a:xfrm rot="5400000">
          <a:off x="3368359" y="-2004265"/>
          <a:ext cx="1521610" cy="5852160"/>
        </a:xfrm>
        <a:prstGeom prst="round2SameRect">
          <a:avLst/>
        </a:prstGeom>
        <a:solidFill>
          <a:schemeClr val="accent6">
            <a:lumMod val="40000"/>
            <a:lumOff val="60000"/>
            <a:alpha val="9000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2000" tIns="123825" rIns="0" bIns="123825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u-RU" altLang="ru-RU" sz="1600" kern="1200" dirty="0">
              <a:latin typeface="Arial" panose="020B0604020202020204" pitchFamily="34" charset="0"/>
            </a:rPr>
            <a:t>«Гармонизация норм и правил</a:t>
          </a:r>
          <a:br>
            <a:rPr lang="en-US" altLang="ru-RU" sz="1600" kern="1200" dirty="0">
              <a:latin typeface="Arial" panose="020B0604020202020204" pitchFamily="34" charset="0"/>
            </a:rPr>
          </a:br>
          <a:r>
            <a:rPr lang="ru-RU" altLang="ru-RU" sz="1600" kern="1200" dirty="0">
              <a:latin typeface="Arial" panose="020B0604020202020204" pitchFamily="34" charset="0"/>
            </a:rPr>
            <a:t>в области законодательной метрологии» </a:t>
          </a:r>
          <a:endParaRPr lang="ru-RU" sz="1600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u-RU" altLang="ru-RU" sz="1600" kern="1200" dirty="0">
              <a:solidFill>
                <a:srgbClr val="2267AC"/>
              </a:solidFill>
              <a:latin typeface="Arial" panose="020B0604020202020204" pitchFamily="34" charset="0"/>
            </a:rPr>
            <a:t>«</a:t>
          </a:r>
          <a:r>
            <a:rPr lang="en-US" altLang="ru-RU" sz="1600" kern="1200" dirty="0">
              <a:solidFill>
                <a:srgbClr val="2267AC"/>
              </a:solidFill>
              <a:latin typeface="Arial" panose="020B0604020202020204" pitchFamily="34" charset="0"/>
            </a:rPr>
            <a:t>Harmonization of Regulations and Norms in Legal Metrology</a:t>
          </a:r>
          <a:r>
            <a:rPr lang="ru-RU" altLang="ru-RU" sz="1600" kern="1200" dirty="0">
              <a:solidFill>
                <a:srgbClr val="2267AC"/>
              </a:solidFill>
              <a:latin typeface="Arial" panose="020B0604020202020204" pitchFamily="34" charset="0"/>
            </a:rPr>
            <a:t>»</a:t>
          </a:r>
          <a:r>
            <a:rPr lang="en-US" altLang="ru-RU" sz="1600" kern="1200" dirty="0">
              <a:solidFill>
                <a:srgbClr val="2267AC"/>
              </a:solidFill>
              <a:latin typeface="Arial" panose="020B0604020202020204" pitchFamily="34" charset="0"/>
            </a:rPr>
            <a:t> </a:t>
          </a:r>
          <a:endParaRPr lang="ru-RU" sz="1600" kern="1200" dirty="0"/>
        </a:p>
      </dsp:txBody>
      <dsp:txXfrm rot="-5400000">
        <a:off x="1203085" y="235288"/>
        <a:ext cx="5777881" cy="1373052"/>
      </dsp:txXfrm>
    </dsp:sp>
    <dsp:sp modelId="{A1D2D6C7-ACFA-43BD-80DB-14C61EC4CC07}">
      <dsp:nvSpPr>
        <dsp:cNvPr id="0" name=""/>
        <dsp:cNvSpPr/>
      </dsp:nvSpPr>
      <dsp:spPr>
        <a:xfrm>
          <a:off x="105622" y="10544"/>
          <a:ext cx="1097532" cy="1851468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38100" rIns="76200" bIns="381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b="1" kern="1200" dirty="0">
              <a:latin typeface="Arial" panose="020B0604020202020204" pitchFamily="34" charset="0"/>
              <a:cs typeface="Arial" panose="020B0604020202020204" pitchFamily="34" charset="0"/>
            </a:rPr>
            <a:t>ПК 2.1 /</a:t>
          </a:r>
          <a:br>
            <a:rPr lang="ru-RU" sz="2000" b="1" kern="1200" dirty="0">
              <a:latin typeface="Arial" panose="020B0604020202020204" pitchFamily="34" charset="0"/>
              <a:cs typeface="Arial" panose="020B0604020202020204" pitchFamily="34" charset="0"/>
            </a:rPr>
          </a:br>
          <a:r>
            <a:rPr lang="en-US" sz="2000" b="1" kern="1200" dirty="0">
              <a:latin typeface="Arial" panose="020B0604020202020204" pitchFamily="34" charset="0"/>
              <a:cs typeface="Arial" panose="020B0604020202020204" pitchFamily="34" charset="0"/>
            </a:rPr>
            <a:t>SC 2.1</a:t>
          </a:r>
          <a:endParaRPr lang="ru-RU" sz="2000" b="1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159199" y="64121"/>
        <a:ext cx="990378" cy="1744314"/>
      </dsp:txXfrm>
    </dsp:sp>
    <dsp:sp modelId="{A32E42F6-9A54-4D75-8113-7BFA3C10CBC8}">
      <dsp:nvSpPr>
        <dsp:cNvPr id="0" name=""/>
        <dsp:cNvSpPr/>
      </dsp:nvSpPr>
      <dsp:spPr>
        <a:xfrm rot="5400000">
          <a:off x="3022448" y="154404"/>
          <a:ext cx="1784178" cy="5422904"/>
        </a:xfrm>
        <a:prstGeom prst="round2SameRect">
          <a:avLst/>
        </a:prstGeom>
        <a:solidFill>
          <a:srgbClr val="CCFFCC">
            <a:alpha val="90000"/>
          </a:srgb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2000" tIns="123825" rIns="0" bIns="123825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u-RU" altLang="ru-RU" sz="1600" kern="1200" dirty="0">
              <a:latin typeface="Arial" panose="020B0604020202020204" pitchFamily="34" charset="0"/>
            </a:rPr>
            <a:t>«Технологии измерительных приборов и систем</a:t>
          </a:r>
          <a:br>
            <a:rPr lang="en-US" altLang="ru-RU" sz="1600" kern="1200" dirty="0">
              <a:latin typeface="Arial" panose="020B0604020202020204" pitchFamily="34" charset="0"/>
            </a:rPr>
          </a:br>
          <a:r>
            <a:rPr lang="ru-RU" altLang="ru-RU" sz="1600" kern="1200" dirty="0">
              <a:latin typeface="Arial" panose="020B0604020202020204" pitchFamily="34" charset="0"/>
            </a:rPr>
            <a:t>в законодательной метрологии» </a:t>
          </a:r>
          <a:br>
            <a:rPr lang="en-US" altLang="ru-RU" sz="1600" kern="1200" dirty="0">
              <a:latin typeface="Arial" panose="020B0604020202020204" pitchFamily="34" charset="0"/>
            </a:rPr>
          </a:br>
          <a:r>
            <a:rPr lang="en-US" altLang="ru-RU" sz="1600" kern="1200" spc="-20" dirty="0">
              <a:latin typeface="Arial" panose="020B0604020202020204" pitchFamily="34" charset="0"/>
            </a:rPr>
            <a:t>-  </a:t>
          </a:r>
          <a:r>
            <a:rPr lang="ru-RU" altLang="ru-RU" sz="1600" kern="1200" spc="-20" dirty="0">
              <a:latin typeface="Arial" panose="020B0604020202020204" pitchFamily="34" charset="0"/>
            </a:rPr>
            <a:t>РГ по измерительным системам</a:t>
          </a:r>
          <a:br>
            <a:rPr lang="en-US" altLang="ru-RU" sz="1600" kern="1200" spc="-20" dirty="0">
              <a:latin typeface="Arial" panose="020B0604020202020204" pitchFamily="34" charset="0"/>
            </a:rPr>
          </a:br>
          <a:r>
            <a:rPr lang="ru-RU" altLang="ru-RU" sz="1600" kern="1200" spc="-20" dirty="0">
              <a:latin typeface="Arial" panose="020B0604020202020204" pitchFamily="34" charset="0"/>
            </a:rPr>
            <a:t>(председатель – Александр </a:t>
          </a:r>
          <a:r>
            <a:rPr lang="ru-RU" altLang="ru-RU" sz="1600" kern="1200" spc="-20" dirty="0" err="1">
              <a:latin typeface="Arial" panose="020B0604020202020204" pitchFamily="34" charset="0"/>
            </a:rPr>
            <a:t>Кричевец</a:t>
          </a:r>
          <a:r>
            <a:rPr lang="ru-RU" altLang="ru-RU" sz="1600" kern="1200" spc="-20" dirty="0">
              <a:latin typeface="Arial" panose="020B0604020202020204" pitchFamily="34" charset="0"/>
            </a:rPr>
            <a:t>, Украина)</a:t>
          </a:r>
          <a:endParaRPr lang="ru-RU" sz="1600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u-RU" altLang="ru-RU" sz="1600" kern="1200" dirty="0">
              <a:solidFill>
                <a:srgbClr val="2267AC"/>
              </a:solidFill>
              <a:latin typeface="Arial" panose="020B0604020202020204" pitchFamily="34" charset="0"/>
            </a:rPr>
            <a:t>«</a:t>
          </a:r>
          <a:r>
            <a:rPr lang="en-US" altLang="ru-RU" sz="1600" kern="1200" dirty="0">
              <a:solidFill>
                <a:srgbClr val="2267AC"/>
              </a:solidFill>
              <a:latin typeface="Arial" panose="020B0604020202020204" pitchFamily="34" charset="0"/>
            </a:rPr>
            <a:t>Technologies of Measuring Devices and Systems</a:t>
          </a:r>
          <a:br>
            <a:rPr lang="en-US" altLang="ru-RU" sz="1600" kern="1200" dirty="0">
              <a:solidFill>
                <a:srgbClr val="2267AC"/>
              </a:solidFill>
              <a:latin typeface="Arial" panose="020B0604020202020204" pitchFamily="34" charset="0"/>
            </a:rPr>
          </a:br>
          <a:r>
            <a:rPr lang="en-US" altLang="ru-RU" sz="1600" kern="1200" dirty="0">
              <a:solidFill>
                <a:srgbClr val="2267AC"/>
              </a:solidFill>
              <a:latin typeface="Arial" panose="020B0604020202020204" pitchFamily="34" charset="0"/>
            </a:rPr>
            <a:t>in Legal Metrology</a:t>
          </a:r>
          <a:r>
            <a:rPr lang="ru-RU" altLang="ru-RU" sz="1600" kern="1200" dirty="0">
              <a:solidFill>
                <a:srgbClr val="2267AC"/>
              </a:solidFill>
              <a:latin typeface="Arial" panose="020B0604020202020204" pitchFamily="34" charset="0"/>
            </a:rPr>
            <a:t>»</a:t>
          </a:r>
          <a:br>
            <a:rPr lang="en-US" altLang="ru-RU" sz="1600" kern="1200" dirty="0">
              <a:solidFill>
                <a:srgbClr val="2267AC"/>
              </a:solidFill>
              <a:latin typeface="Arial" panose="020B0604020202020204" pitchFamily="34" charset="0"/>
            </a:rPr>
          </a:br>
          <a:r>
            <a:rPr lang="en-US" altLang="ru-RU" sz="1600" kern="1200" dirty="0">
              <a:solidFill>
                <a:srgbClr val="2267AC"/>
              </a:solidFill>
              <a:latin typeface="Arial" panose="020B0604020202020204" pitchFamily="34" charset="0"/>
            </a:rPr>
            <a:t>- WG on measuring systems </a:t>
          </a:r>
          <a:br>
            <a:rPr lang="en-US" altLang="ru-RU" sz="1600" kern="1200" dirty="0">
              <a:solidFill>
                <a:srgbClr val="2267AC"/>
              </a:solidFill>
              <a:latin typeface="Arial" panose="020B0604020202020204" pitchFamily="34" charset="0"/>
            </a:rPr>
          </a:br>
          <a:r>
            <a:rPr lang="en-US" altLang="ru-RU" sz="1600" kern="1200" dirty="0">
              <a:solidFill>
                <a:srgbClr val="2267AC"/>
              </a:solidFill>
              <a:latin typeface="Arial" panose="020B0604020202020204" pitchFamily="34" charset="0"/>
            </a:rPr>
            <a:t>(chairperson – </a:t>
          </a:r>
          <a:r>
            <a:rPr lang="de-DE" altLang="ru-RU" sz="1600" kern="1200" dirty="0">
              <a:solidFill>
                <a:srgbClr val="2267AC"/>
              </a:solidFill>
              <a:latin typeface="Arial" panose="020B0604020202020204" pitchFamily="34" charset="0"/>
            </a:rPr>
            <a:t>Alexander </a:t>
          </a:r>
          <a:r>
            <a:rPr lang="de-DE" altLang="ru-RU" sz="1600" kern="1200" dirty="0" err="1">
              <a:solidFill>
                <a:srgbClr val="2267AC"/>
              </a:solidFill>
              <a:latin typeface="Arial" panose="020B0604020202020204" pitchFamily="34" charset="0"/>
            </a:rPr>
            <a:t>Krichevets</a:t>
          </a:r>
          <a:r>
            <a:rPr lang="de-DE" altLang="ru-RU" sz="1600" kern="1200" dirty="0">
              <a:solidFill>
                <a:srgbClr val="2267AC"/>
              </a:solidFill>
              <a:latin typeface="Arial" panose="020B0604020202020204" pitchFamily="34" charset="0"/>
            </a:rPr>
            <a:t>, Ukraine)</a:t>
          </a:r>
          <a:r>
            <a:rPr lang="en-US" altLang="ru-RU" sz="1600" kern="1200" dirty="0">
              <a:solidFill>
                <a:srgbClr val="2267AC"/>
              </a:solidFill>
              <a:latin typeface="Arial" panose="020B0604020202020204" pitchFamily="34" charset="0"/>
            </a:rPr>
            <a:t>.</a:t>
          </a:r>
          <a:endParaRPr lang="ru-RU" sz="1600" kern="1200" dirty="0"/>
        </a:p>
      </dsp:txBody>
      <dsp:txXfrm rot="-5400000">
        <a:off x="1203085" y="2060863"/>
        <a:ext cx="5335808" cy="1609986"/>
      </dsp:txXfrm>
    </dsp:sp>
    <dsp:sp modelId="{0088F5BE-2656-4D4B-AF31-6CB6CA97CACA}">
      <dsp:nvSpPr>
        <dsp:cNvPr id="0" name=""/>
        <dsp:cNvSpPr/>
      </dsp:nvSpPr>
      <dsp:spPr>
        <a:xfrm>
          <a:off x="105622" y="1940144"/>
          <a:ext cx="1097532" cy="1851468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38100" rIns="76200" bIns="381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b="1" kern="1200" dirty="0">
              <a:latin typeface="Arial" panose="020B0604020202020204" pitchFamily="34" charset="0"/>
              <a:cs typeface="Arial" panose="020B0604020202020204" pitchFamily="34" charset="0"/>
            </a:rPr>
            <a:t>ПК 2.</a:t>
          </a:r>
          <a:r>
            <a:rPr lang="en-US" sz="2000" b="1" kern="1200" dirty="0">
              <a:latin typeface="Arial" panose="020B0604020202020204" pitchFamily="34" charset="0"/>
              <a:cs typeface="Arial" panose="020B0604020202020204" pitchFamily="34" charset="0"/>
            </a:rPr>
            <a:t>2</a:t>
          </a:r>
          <a:r>
            <a:rPr lang="ru-RU" sz="2000" b="1" kern="1200" dirty="0">
              <a:latin typeface="Arial" panose="020B0604020202020204" pitchFamily="34" charset="0"/>
              <a:cs typeface="Arial" panose="020B0604020202020204" pitchFamily="34" charset="0"/>
            </a:rPr>
            <a:t> /</a:t>
          </a:r>
          <a:br>
            <a:rPr lang="ru-RU" sz="2000" b="1" kern="1200" dirty="0">
              <a:latin typeface="Arial" panose="020B0604020202020204" pitchFamily="34" charset="0"/>
              <a:cs typeface="Arial" panose="020B0604020202020204" pitchFamily="34" charset="0"/>
            </a:rPr>
          </a:br>
          <a:r>
            <a:rPr lang="en-US" sz="2000" b="1" kern="1200" dirty="0">
              <a:latin typeface="Arial" panose="020B0604020202020204" pitchFamily="34" charset="0"/>
              <a:cs typeface="Arial" panose="020B0604020202020204" pitchFamily="34" charset="0"/>
            </a:rPr>
            <a:t>SC 2.2</a:t>
          </a:r>
          <a:endParaRPr lang="ru-RU" sz="2000" b="1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159199" y="1993721"/>
        <a:ext cx="990378" cy="1744314"/>
      </dsp:txXfrm>
    </dsp:sp>
    <dsp:sp modelId="{19ACE8F2-CDCE-4494-919B-2CCAFAB418EE}">
      <dsp:nvSpPr>
        <dsp:cNvPr id="0" name=""/>
        <dsp:cNvSpPr/>
      </dsp:nvSpPr>
      <dsp:spPr>
        <a:xfrm rot="5400000">
          <a:off x="3388577" y="1883818"/>
          <a:ext cx="1481174" cy="5852160"/>
        </a:xfrm>
        <a:prstGeom prst="round2SameRect">
          <a:avLst/>
        </a:prstGeom>
        <a:solidFill>
          <a:srgbClr val="FFCCCC">
            <a:alpha val="90000"/>
          </a:srgbClr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2000" tIns="123825" rIns="0" bIns="123825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u-RU" altLang="ru-RU" sz="1600" kern="1200" dirty="0">
              <a:latin typeface="Arial" panose="020B0604020202020204" pitchFamily="34" charset="0"/>
            </a:rPr>
            <a:t>«Законодательный метрологический контроль»</a:t>
          </a:r>
          <a:endParaRPr lang="ru-RU" sz="1600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u-RU" altLang="ru-RU" sz="1600" kern="1200" dirty="0">
              <a:solidFill>
                <a:srgbClr val="2267AC"/>
              </a:solidFill>
              <a:latin typeface="Arial" panose="020B0604020202020204" pitchFamily="34" charset="0"/>
            </a:rPr>
            <a:t>«</a:t>
          </a:r>
          <a:r>
            <a:rPr lang="en-US" altLang="ru-RU" sz="1600" kern="1200" dirty="0">
              <a:solidFill>
                <a:srgbClr val="2267AC"/>
              </a:solidFill>
              <a:latin typeface="Arial" panose="020B0604020202020204" pitchFamily="34" charset="0"/>
            </a:rPr>
            <a:t>Legal Metrological Control</a:t>
          </a:r>
          <a:r>
            <a:rPr lang="ru-RU" altLang="ru-RU" sz="1600" kern="1200" dirty="0">
              <a:solidFill>
                <a:srgbClr val="2267AC"/>
              </a:solidFill>
              <a:latin typeface="Arial" panose="020B0604020202020204" pitchFamily="34" charset="0"/>
            </a:rPr>
            <a:t>»</a:t>
          </a:r>
          <a:endParaRPr lang="ru-RU" sz="1600" kern="1200" dirty="0"/>
        </a:p>
      </dsp:txBody>
      <dsp:txXfrm rot="-5400000">
        <a:off x="1203085" y="4141616"/>
        <a:ext cx="5779855" cy="1336564"/>
      </dsp:txXfrm>
    </dsp:sp>
    <dsp:sp modelId="{AD68E073-6B66-4BC5-B342-93D970DB14E2}">
      <dsp:nvSpPr>
        <dsp:cNvPr id="0" name=""/>
        <dsp:cNvSpPr/>
      </dsp:nvSpPr>
      <dsp:spPr>
        <a:xfrm>
          <a:off x="105622" y="3884167"/>
          <a:ext cx="1097532" cy="1851468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38100" rIns="76200" bIns="381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b="1" kern="1200" dirty="0">
              <a:latin typeface="Arial" panose="020B0604020202020204" pitchFamily="34" charset="0"/>
              <a:cs typeface="Arial" panose="020B0604020202020204" pitchFamily="34" charset="0"/>
            </a:rPr>
            <a:t>ПК 2.3 /</a:t>
          </a:r>
          <a:br>
            <a:rPr lang="ru-RU" sz="2000" b="1" kern="1200" dirty="0">
              <a:latin typeface="Arial" panose="020B0604020202020204" pitchFamily="34" charset="0"/>
              <a:cs typeface="Arial" panose="020B0604020202020204" pitchFamily="34" charset="0"/>
            </a:rPr>
          </a:br>
          <a:r>
            <a:rPr lang="en-US" sz="2000" b="1" kern="1200" dirty="0">
              <a:latin typeface="Arial" panose="020B0604020202020204" pitchFamily="34" charset="0"/>
              <a:cs typeface="Arial" panose="020B0604020202020204" pitchFamily="34" charset="0"/>
            </a:rPr>
            <a:t>SC 2.3</a:t>
          </a:r>
          <a:endParaRPr lang="ru-RU" sz="2000" b="1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159199" y="3937744"/>
        <a:ext cx="990378" cy="174431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51163" cy="496888"/>
          </a:xfrm>
          <a:prstGeom prst="rect">
            <a:avLst/>
          </a:prstGeom>
        </p:spPr>
        <p:txBody>
          <a:bodyPr vert="horz" lIns="91432" tIns="45717" rIns="91432" bIns="45717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56038" y="0"/>
            <a:ext cx="2951162" cy="496888"/>
          </a:xfrm>
          <a:prstGeom prst="rect">
            <a:avLst/>
          </a:prstGeom>
        </p:spPr>
        <p:txBody>
          <a:bodyPr vert="horz" lIns="91432" tIns="45717" rIns="91432" bIns="45717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4DFBC3A4-0CB7-40F3-83AA-B1A845C46C43}" type="datetimeFigureOut">
              <a:rPr lang="de-DE"/>
              <a:pPr>
                <a:defRPr/>
              </a:pPr>
              <a:t>11.04.2018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920750" y="746125"/>
            <a:ext cx="4967288" cy="37258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32" tIns="45717" rIns="91432" bIns="45717" rtlCol="0" anchor="ctr"/>
          <a:lstStyle/>
          <a:p>
            <a:pPr lvl="0"/>
            <a:endParaRPr lang="de-DE" noProof="0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1038" y="4721225"/>
            <a:ext cx="5446712" cy="4471988"/>
          </a:xfrm>
          <a:prstGeom prst="rect">
            <a:avLst/>
          </a:prstGeom>
        </p:spPr>
        <p:txBody>
          <a:bodyPr vert="horz" lIns="91432" tIns="45717" rIns="91432" bIns="45717" rtlCol="0">
            <a:normAutofit/>
          </a:bodyPr>
          <a:lstStyle/>
          <a:p>
            <a:pPr lvl="0"/>
            <a:r>
              <a:rPr lang="de-DE" noProof="0"/>
              <a:t>Textmasterformate durch Klicken bearbeiten</a:t>
            </a:r>
          </a:p>
          <a:p>
            <a:pPr lvl="1"/>
            <a:r>
              <a:rPr lang="de-DE" noProof="0"/>
              <a:t>Zweite Ebene</a:t>
            </a:r>
          </a:p>
          <a:p>
            <a:pPr lvl="2"/>
            <a:r>
              <a:rPr lang="de-DE" noProof="0"/>
              <a:t>Dritte Ebene</a:t>
            </a:r>
          </a:p>
          <a:p>
            <a:pPr lvl="3"/>
            <a:r>
              <a:rPr lang="de-DE" noProof="0"/>
              <a:t>Vierte Ebene</a:t>
            </a:r>
          </a:p>
          <a:p>
            <a:pPr lvl="4"/>
            <a:r>
              <a:rPr lang="de-DE" noProof="0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9440863"/>
            <a:ext cx="2951163" cy="496887"/>
          </a:xfrm>
          <a:prstGeom prst="rect">
            <a:avLst/>
          </a:prstGeom>
        </p:spPr>
        <p:txBody>
          <a:bodyPr vert="horz" lIns="91432" tIns="45717" rIns="91432" bIns="45717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56038" y="9440863"/>
            <a:ext cx="2951162" cy="496887"/>
          </a:xfrm>
          <a:prstGeom prst="rect">
            <a:avLst/>
          </a:prstGeom>
        </p:spPr>
        <p:txBody>
          <a:bodyPr vert="horz" wrap="square" lIns="91432" tIns="45717" rIns="91432" bIns="45717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69D43A09-B4BF-4F26-B624-075DF652A410}" type="slidenum">
              <a:rPr lang="de-DE" altLang="ru-RU"/>
              <a:pPr/>
              <a:t>‹Nr.›</a:t>
            </a:fld>
            <a:endParaRPr lang="de-DE" altLang="ru-RU"/>
          </a:p>
        </p:txBody>
      </p:sp>
    </p:spTree>
    <p:extLst>
      <p:ext uri="{BB962C8B-B14F-4D97-AF65-F5344CB8AC3E}">
        <p14:creationId xmlns:p14="http://schemas.microsoft.com/office/powerpoint/2010/main" val="8266355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Folienbildplatzhalt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3555" name="Notizenplatzhalt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/>
          </a:p>
        </p:txBody>
      </p:sp>
      <p:sp>
        <p:nvSpPr>
          <p:cNvPr id="23556" name="Foliennummernplatzhalt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fld id="{4C93ED4E-1CEC-45DD-BEC3-80AF6032AB95}" type="slidenum">
              <a:rPr lang="de-DE" altLang="ru-RU"/>
              <a:pPr/>
              <a:t>1</a:t>
            </a:fld>
            <a:endParaRPr lang="de-DE" altLang="ru-RU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174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ru-RU" altLang="ru-RU"/>
          </a:p>
        </p:txBody>
      </p:sp>
      <p:sp>
        <p:nvSpPr>
          <p:cNvPr id="3174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fld id="{1FDFF6C8-D657-48EA-B9AD-A2EFEBA1CEAF}" type="slidenum">
              <a:rPr lang="de-DE" altLang="ru-RU"/>
              <a:pPr/>
              <a:t>18</a:t>
            </a:fld>
            <a:endParaRPr lang="de-DE" altLang="ru-RU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2771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ru-RU" altLang="ru-RU"/>
          </a:p>
        </p:txBody>
      </p:sp>
      <p:sp>
        <p:nvSpPr>
          <p:cNvPr id="3277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fld id="{2EC78B12-B246-4E1E-A932-21AD804A50E1}" type="slidenum">
              <a:rPr lang="de-DE" altLang="ru-RU"/>
              <a:pPr/>
              <a:t>19</a:t>
            </a:fld>
            <a:endParaRPr lang="de-DE" alt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D43A09-B4BF-4F26-B624-075DF652A410}" type="slidenum">
              <a:rPr lang="de-DE" altLang="ru-RU" smtClean="0"/>
              <a:pPr/>
              <a:t>8</a:t>
            </a:fld>
            <a:endParaRPr lang="de-DE" altLang="ru-RU"/>
          </a:p>
        </p:txBody>
      </p:sp>
    </p:spTree>
    <p:extLst>
      <p:ext uri="{BB962C8B-B14F-4D97-AF65-F5344CB8AC3E}">
        <p14:creationId xmlns:p14="http://schemas.microsoft.com/office/powerpoint/2010/main" val="19848167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4579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ru-RU" altLang="ru-RU"/>
          </a:p>
        </p:txBody>
      </p:sp>
      <p:sp>
        <p:nvSpPr>
          <p:cNvPr id="2458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fld id="{DE893781-928F-41A3-82AC-588A7806551E}" type="slidenum">
              <a:rPr lang="de-DE" altLang="ru-RU"/>
              <a:pPr/>
              <a:t>11</a:t>
            </a:fld>
            <a:endParaRPr lang="de-DE" alt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5603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ru-RU" altLang="ru-RU"/>
          </a:p>
        </p:txBody>
      </p:sp>
      <p:sp>
        <p:nvSpPr>
          <p:cNvPr id="2560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fld id="{8D00869F-B2D7-4640-BF80-A68ABFD45B92}" type="slidenum">
              <a:rPr lang="de-DE" altLang="ru-RU"/>
              <a:pPr/>
              <a:t>12</a:t>
            </a:fld>
            <a:endParaRPr lang="de-DE" alt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662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ru-RU" altLang="ru-RU"/>
          </a:p>
        </p:txBody>
      </p:sp>
      <p:sp>
        <p:nvSpPr>
          <p:cNvPr id="2662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fld id="{F70FA843-1288-4735-A842-5F368565660E}" type="slidenum">
              <a:rPr lang="de-DE" altLang="ru-RU"/>
              <a:pPr/>
              <a:t>13</a:t>
            </a:fld>
            <a:endParaRPr lang="de-DE" alt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7651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ru-RU" altLang="ru-RU"/>
          </a:p>
        </p:txBody>
      </p:sp>
      <p:sp>
        <p:nvSpPr>
          <p:cNvPr id="2765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fld id="{B417CAC5-0D5C-455C-93E9-A1C637F5ECA1}" type="slidenum">
              <a:rPr lang="de-DE" altLang="ru-RU"/>
              <a:pPr/>
              <a:t>14</a:t>
            </a:fld>
            <a:endParaRPr lang="de-DE" alt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8675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ru-RU" altLang="ru-RU"/>
          </a:p>
        </p:txBody>
      </p:sp>
      <p:sp>
        <p:nvSpPr>
          <p:cNvPr id="2867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fld id="{3B113F75-1595-4CC0-8723-055839D17416}" type="slidenum">
              <a:rPr lang="de-DE" altLang="ru-RU"/>
              <a:pPr/>
              <a:t>15</a:t>
            </a:fld>
            <a:endParaRPr lang="de-DE" alt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9699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ru-RU" altLang="ru-RU"/>
          </a:p>
        </p:txBody>
      </p:sp>
      <p:sp>
        <p:nvSpPr>
          <p:cNvPr id="2970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fld id="{63E285F5-D69C-4E91-AF07-EED4257B5B65}" type="slidenum">
              <a:rPr lang="de-DE" altLang="ru-RU"/>
              <a:pPr/>
              <a:t>16</a:t>
            </a:fld>
            <a:endParaRPr lang="de-DE" alt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23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ru-RU" altLang="ru-RU"/>
          </a:p>
        </p:txBody>
      </p:sp>
      <p:sp>
        <p:nvSpPr>
          <p:cNvPr id="3072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fld id="{222E7A18-982E-408B-BEE8-BFB1D0B7F473}" type="slidenum">
              <a:rPr lang="de-DE" altLang="ru-RU"/>
              <a:pPr/>
              <a:t>17</a:t>
            </a:fld>
            <a:endParaRPr lang="de-DE" alt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/>
              <a:t>Formatvorlage des Untertitelmasters durch Klicken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1DE4F0-858B-48C5-952A-E97B0A167BD4}" type="datetimeFigureOut">
              <a:rPr lang="de-DE"/>
              <a:pPr>
                <a:defRPr/>
              </a:pPr>
              <a:t>11.04.2018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41A52FC-CAF9-4130-8685-6D66864919F9}" type="slidenum">
              <a:rPr lang="de-DE" altLang="ru-RU"/>
              <a:pPr/>
              <a:t>‹Nr.›</a:t>
            </a:fld>
            <a:endParaRPr lang="de-DE" altLang="ru-RU"/>
          </a:p>
        </p:txBody>
      </p:sp>
    </p:spTree>
    <p:extLst>
      <p:ext uri="{BB962C8B-B14F-4D97-AF65-F5344CB8AC3E}">
        <p14:creationId xmlns:p14="http://schemas.microsoft.com/office/powerpoint/2010/main" val="36762738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7F5EBB-41E2-4F91-8870-2730385865CC}" type="datetimeFigureOut">
              <a:rPr lang="de-DE"/>
              <a:pPr>
                <a:defRPr/>
              </a:pPr>
              <a:t>11.04.2018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882A716-DC38-4D20-B9B9-04671F6A9790}" type="slidenum">
              <a:rPr lang="de-DE" altLang="ru-RU"/>
              <a:pPr/>
              <a:t>‹Nr.›</a:t>
            </a:fld>
            <a:endParaRPr lang="de-DE" altLang="ru-RU"/>
          </a:p>
        </p:txBody>
      </p:sp>
    </p:spTree>
    <p:extLst>
      <p:ext uri="{BB962C8B-B14F-4D97-AF65-F5344CB8AC3E}">
        <p14:creationId xmlns:p14="http://schemas.microsoft.com/office/powerpoint/2010/main" val="35422543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5BE141-F087-478E-937D-6F7A5B1E8CC3}" type="datetimeFigureOut">
              <a:rPr lang="de-DE"/>
              <a:pPr>
                <a:defRPr/>
              </a:pPr>
              <a:t>11.04.2018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856497C-BA44-49A5-B516-3D935C0226CC}" type="slidenum">
              <a:rPr lang="de-DE" altLang="ru-RU"/>
              <a:pPr/>
              <a:t>‹Nr.›</a:t>
            </a:fld>
            <a:endParaRPr lang="de-DE" altLang="ru-RU"/>
          </a:p>
        </p:txBody>
      </p:sp>
    </p:spTree>
    <p:extLst>
      <p:ext uri="{BB962C8B-B14F-4D97-AF65-F5344CB8AC3E}">
        <p14:creationId xmlns:p14="http://schemas.microsoft.com/office/powerpoint/2010/main" val="29499826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FB5F71-EE9E-4882-A50E-2B45590C6109}" type="datetimeFigureOut">
              <a:rPr lang="de-DE"/>
              <a:pPr>
                <a:defRPr/>
              </a:pPr>
              <a:t>11.04.2018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3F34BA8-54E5-4C33-9E6A-33A8BB973B6C}" type="slidenum">
              <a:rPr lang="de-DE" altLang="ru-RU"/>
              <a:pPr/>
              <a:t>‹Nr.›</a:t>
            </a:fld>
            <a:endParaRPr lang="de-DE" altLang="ru-RU"/>
          </a:p>
        </p:txBody>
      </p:sp>
    </p:spTree>
    <p:extLst>
      <p:ext uri="{BB962C8B-B14F-4D97-AF65-F5344CB8AC3E}">
        <p14:creationId xmlns:p14="http://schemas.microsoft.com/office/powerpoint/2010/main" val="26996775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Textmasterformate durch Klicken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E11FB5-E1E1-4FF3-AD71-7DDCE08C81FB}" type="datetimeFigureOut">
              <a:rPr lang="de-DE"/>
              <a:pPr>
                <a:defRPr/>
              </a:pPr>
              <a:t>11.04.2018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B367ACD-3DFC-40D3-B14B-7F940C694857}" type="slidenum">
              <a:rPr lang="de-DE" altLang="ru-RU"/>
              <a:pPr/>
              <a:t>‹Nr.›</a:t>
            </a:fld>
            <a:endParaRPr lang="de-DE" altLang="ru-RU"/>
          </a:p>
        </p:txBody>
      </p:sp>
    </p:spTree>
    <p:extLst>
      <p:ext uri="{BB962C8B-B14F-4D97-AF65-F5344CB8AC3E}">
        <p14:creationId xmlns:p14="http://schemas.microsoft.com/office/powerpoint/2010/main" val="406158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A57EFF-5736-49EF-94E2-9D01D19EF3FC}" type="datetimeFigureOut">
              <a:rPr lang="de-DE"/>
              <a:pPr>
                <a:defRPr/>
              </a:pPr>
              <a:t>11.04.2018</a:t>
            </a:fld>
            <a:endParaRPr lang="de-DE"/>
          </a:p>
        </p:txBody>
      </p:sp>
      <p:sp>
        <p:nvSpPr>
          <p:cNvPr id="6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0709B18-499D-4F2F-93AE-63F2E0E0EAF1}" type="slidenum">
              <a:rPr lang="de-DE" altLang="ru-RU"/>
              <a:pPr/>
              <a:t>‹Nr.›</a:t>
            </a:fld>
            <a:endParaRPr lang="de-DE" altLang="ru-RU"/>
          </a:p>
        </p:txBody>
      </p:sp>
    </p:spTree>
    <p:extLst>
      <p:ext uri="{BB962C8B-B14F-4D97-AF65-F5344CB8AC3E}">
        <p14:creationId xmlns:p14="http://schemas.microsoft.com/office/powerpoint/2010/main" val="39133591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Textmasterformate durch Klicken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Textmasterformate durch Klicken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7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D1DEC5-AEE9-429F-BB28-DBFECAE0C5DD}" type="datetimeFigureOut">
              <a:rPr lang="de-DE"/>
              <a:pPr>
                <a:defRPr/>
              </a:pPr>
              <a:t>11.04.2018</a:t>
            </a:fld>
            <a:endParaRPr lang="de-DE"/>
          </a:p>
        </p:txBody>
      </p:sp>
      <p:sp>
        <p:nvSpPr>
          <p:cNvPr id="8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9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0D9ED7C-C389-44FE-9F6B-A604004B3D8F}" type="slidenum">
              <a:rPr lang="de-DE" altLang="ru-RU"/>
              <a:pPr/>
              <a:t>‹Nr.›</a:t>
            </a:fld>
            <a:endParaRPr lang="de-DE" altLang="ru-RU"/>
          </a:p>
        </p:txBody>
      </p:sp>
    </p:spTree>
    <p:extLst>
      <p:ext uri="{BB962C8B-B14F-4D97-AF65-F5344CB8AC3E}">
        <p14:creationId xmlns:p14="http://schemas.microsoft.com/office/powerpoint/2010/main" val="35248425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95E1FD-5E6E-42F3-BA70-3E65EF47D796}" type="datetimeFigureOut">
              <a:rPr lang="de-DE"/>
              <a:pPr>
                <a:defRPr/>
              </a:pPr>
              <a:t>11.04.2018</a:t>
            </a:fld>
            <a:endParaRPr lang="de-DE"/>
          </a:p>
        </p:txBody>
      </p:sp>
      <p:sp>
        <p:nvSpPr>
          <p:cNvPr id="4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5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4576A15-822E-4426-A707-FD22815016BC}" type="slidenum">
              <a:rPr lang="de-DE" altLang="ru-RU"/>
              <a:pPr/>
              <a:t>‹Nr.›</a:t>
            </a:fld>
            <a:endParaRPr lang="de-DE" altLang="ru-RU"/>
          </a:p>
        </p:txBody>
      </p:sp>
    </p:spTree>
    <p:extLst>
      <p:ext uri="{BB962C8B-B14F-4D97-AF65-F5344CB8AC3E}">
        <p14:creationId xmlns:p14="http://schemas.microsoft.com/office/powerpoint/2010/main" val="8774956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B089B6-853E-428F-9E7A-A1112C431442}" type="datetimeFigureOut">
              <a:rPr lang="de-DE"/>
              <a:pPr>
                <a:defRPr/>
              </a:pPr>
              <a:t>11.04.2018</a:t>
            </a:fld>
            <a:endParaRPr lang="de-DE"/>
          </a:p>
        </p:txBody>
      </p:sp>
      <p:sp>
        <p:nvSpPr>
          <p:cNvPr id="3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4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6C6EFDD-B085-4367-B1A3-AF963E18252B}" type="slidenum">
              <a:rPr lang="de-DE" altLang="ru-RU"/>
              <a:pPr/>
              <a:t>‹Nr.›</a:t>
            </a:fld>
            <a:endParaRPr lang="de-DE" altLang="ru-RU"/>
          </a:p>
        </p:txBody>
      </p:sp>
    </p:spTree>
    <p:extLst>
      <p:ext uri="{BB962C8B-B14F-4D97-AF65-F5344CB8AC3E}">
        <p14:creationId xmlns:p14="http://schemas.microsoft.com/office/powerpoint/2010/main" val="34797833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Textmasterformate durch Klicken bearbeiten</a:t>
            </a:r>
          </a:p>
        </p:txBody>
      </p:sp>
      <p:sp>
        <p:nvSpPr>
          <p:cNvPr id="5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3E0AC0-52F5-4B68-833F-B0469D72E5B3}" type="datetimeFigureOut">
              <a:rPr lang="de-DE"/>
              <a:pPr>
                <a:defRPr/>
              </a:pPr>
              <a:t>11.04.2018</a:t>
            </a:fld>
            <a:endParaRPr lang="de-DE"/>
          </a:p>
        </p:txBody>
      </p:sp>
      <p:sp>
        <p:nvSpPr>
          <p:cNvPr id="6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068876C-9B53-4446-A5E5-A2739E632DEE}" type="slidenum">
              <a:rPr lang="de-DE" altLang="ru-RU"/>
              <a:pPr/>
              <a:t>‹Nr.›</a:t>
            </a:fld>
            <a:endParaRPr lang="de-DE" altLang="ru-RU"/>
          </a:p>
        </p:txBody>
      </p:sp>
    </p:spTree>
    <p:extLst>
      <p:ext uri="{BB962C8B-B14F-4D97-AF65-F5344CB8AC3E}">
        <p14:creationId xmlns:p14="http://schemas.microsoft.com/office/powerpoint/2010/main" val="19626690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de-DE" noProof="0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Textmasterformate durch Klicken bearbeiten</a:t>
            </a:r>
          </a:p>
        </p:txBody>
      </p:sp>
      <p:sp>
        <p:nvSpPr>
          <p:cNvPr id="5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C6EA49-0CF3-4FD1-BF48-7676A5ED29F7}" type="datetimeFigureOut">
              <a:rPr lang="de-DE"/>
              <a:pPr>
                <a:defRPr/>
              </a:pPr>
              <a:t>11.04.2018</a:t>
            </a:fld>
            <a:endParaRPr lang="de-DE"/>
          </a:p>
        </p:txBody>
      </p:sp>
      <p:sp>
        <p:nvSpPr>
          <p:cNvPr id="6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DA9EE7A-8148-44C0-9300-AC2F7699FFFB}" type="slidenum">
              <a:rPr lang="de-DE" altLang="ru-RU"/>
              <a:pPr/>
              <a:t>‹Nr.›</a:t>
            </a:fld>
            <a:endParaRPr lang="de-DE" altLang="ru-RU"/>
          </a:p>
        </p:txBody>
      </p:sp>
    </p:spTree>
    <p:extLst>
      <p:ext uri="{BB962C8B-B14F-4D97-AF65-F5344CB8AC3E}">
        <p14:creationId xmlns:p14="http://schemas.microsoft.com/office/powerpoint/2010/main" val="13999094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elplatzhalt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ru-RU"/>
              <a:t>Titelmasterformat durch Klicken bearbeiten</a:t>
            </a:r>
          </a:p>
        </p:txBody>
      </p:sp>
      <p:sp>
        <p:nvSpPr>
          <p:cNvPr id="1027" name="Textplatzhalt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ru-RU"/>
              <a:t>Textmasterformate durch Klicken bearbeiten</a:t>
            </a:r>
          </a:p>
          <a:p>
            <a:pPr lvl="1"/>
            <a:r>
              <a:rPr lang="de-DE" altLang="ru-RU"/>
              <a:t>Zweite Ebene</a:t>
            </a:r>
          </a:p>
          <a:p>
            <a:pPr lvl="2"/>
            <a:r>
              <a:rPr lang="de-DE" altLang="ru-RU"/>
              <a:t>Dritte Ebene</a:t>
            </a:r>
          </a:p>
          <a:p>
            <a:pPr lvl="3"/>
            <a:r>
              <a:rPr lang="de-DE" altLang="ru-RU"/>
              <a:t>Vierte Ebene</a:t>
            </a:r>
          </a:p>
          <a:p>
            <a:pPr lvl="4"/>
            <a:r>
              <a:rPr lang="de-DE" altLang="ru-RU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C686A7BD-80D0-4DAA-B461-A6D2100AF7A2}" type="datetimeFigureOut">
              <a:rPr lang="de-DE"/>
              <a:pPr>
                <a:defRPr/>
              </a:pPr>
              <a:t>11.04.2018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fld id="{2218D278-6E1A-4769-82A8-E5FF071391A2}" type="slidenum">
              <a:rPr lang="de-DE" altLang="ru-RU"/>
              <a:pPr/>
              <a:t>‹Nr.›</a:t>
            </a:fld>
            <a:endParaRPr lang="de-DE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jpeg"/><Relationship Id="rId4" Type="http://schemas.openxmlformats.org/officeDocument/2006/relationships/image" Target="../media/image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13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jpeg"/><Relationship Id="rId5" Type="http://schemas.openxmlformats.org/officeDocument/2006/relationships/image" Target="../media/image14.png"/><Relationship Id="rId4" Type="http://schemas.openxmlformats.org/officeDocument/2006/relationships/image" Target="../media/image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3.png"/><Relationship Id="rId7" Type="http://schemas.openxmlformats.org/officeDocument/2006/relationships/diagramColors" Target="../diagrams/colors1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D:\_daten\dienstliches\2014\ppt\PPT_HG_Folie_03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9588"/>
          <a:stretch>
            <a:fillRect/>
          </a:stretch>
        </p:blipFill>
        <p:spPr bwMode="auto">
          <a:xfrm>
            <a:off x="6548438" y="3663950"/>
            <a:ext cx="2200275" cy="2455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2" descr="D:\_daten\dienstliches\2014\ppt\PPT_HG_Folie_01_Kopf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79413"/>
            <a:ext cx="9144000" cy="639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 Box 11"/>
          <p:cNvSpPr txBox="1">
            <a:spLocks noChangeArrowheads="1"/>
          </p:cNvSpPr>
          <p:nvPr/>
        </p:nvSpPr>
        <p:spPr bwMode="auto">
          <a:xfrm>
            <a:off x="0" y="1341438"/>
            <a:ext cx="9144000" cy="2678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latin typeface="Arial" panose="020B0604020202020204" pitchFamily="34" charset="0"/>
              </a:rPr>
              <a:t>Отчет ТК</a:t>
            </a:r>
            <a:r>
              <a:rPr lang="en-US" sz="2400" b="1" dirty="0">
                <a:latin typeface="Arial" panose="020B0604020202020204" pitchFamily="34" charset="0"/>
              </a:rPr>
              <a:t> </a:t>
            </a:r>
            <a:r>
              <a:rPr lang="ru-RU" sz="2400" b="1" dirty="0">
                <a:latin typeface="Arial" panose="020B0604020202020204" pitchFamily="34" charset="0"/>
              </a:rPr>
              <a:t>2 «Законодательная метрология»</a:t>
            </a:r>
            <a:br>
              <a:rPr lang="en-US" sz="2400" b="1" dirty="0">
                <a:latin typeface="Arial" panose="020B0604020202020204" pitchFamily="34" charset="0"/>
              </a:rPr>
            </a:br>
            <a:r>
              <a:rPr lang="ru-RU" sz="2400" b="1" dirty="0">
                <a:latin typeface="Arial" panose="020B0604020202020204" pitchFamily="34" charset="0"/>
              </a:rPr>
              <a:t>за 2017</a:t>
            </a:r>
            <a:r>
              <a:rPr lang="en-US" sz="2400" b="1" dirty="0">
                <a:latin typeface="Arial" panose="020B0604020202020204" pitchFamily="34" charset="0"/>
              </a:rPr>
              <a:t> </a:t>
            </a:r>
            <a:r>
              <a:rPr lang="ru-RU" sz="2400" b="1" dirty="0">
                <a:latin typeface="Arial" panose="020B0604020202020204" pitchFamily="34" charset="0"/>
              </a:rPr>
              <a:t>г. – 1</a:t>
            </a:r>
            <a:r>
              <a:rPr lang="ru-RU" sz="2400" b="1" baseline="30000" dirty="0">
                <a:latin typeface="Arial" panose="020B0604020202020204" pitchFamily="34" charset="0"/>
              </a:rPr>
              <a:t>ый</a:t>
            </a:r>
            <a:r>
              <a:rPr lang="ru-RU" sz="2400" b="1" dirty="0">
                <a:latin typeface="Arial" panose="020B0604020202020204" pitchFamily="34" charset="0"/>
              </a:rPr>
              <a:t> квартал 2018 г.</a:t>
            </a:r>
            <a:br>
              <a:rPr lang="en-US" sz="2400" b="1" dirty="0">
                <a:latin typeface="Arial" panose="020B0604020202020204" pitchFamily="34" charset="0"/>
              </a:rPr>
            </a:br>
            <a:r>
              <a:rPr lang="ru-RU" sz="2400" b="1" dirty="0">
                <a:latin typeface="Arial" panose="020B0604020202020204" pitchFamily="34" charset="0"/>
              </a:rPr>
              <a:t>Председатель ТК</a:t>
            </a:r>
            <a:r>
              <a:rPr lang="en-US" sz="2400" b="1" dirty="0">
                <a:latin typeface="Arial" panose="020B0604020202020204" pitchFamily="34" charset="0"/>
              </a:rPr>
              <a:t> </a:t>
            </a:r>
            <a:r>
              <a:rPr lang="ru-RU" sz="2400" b="1" dirty="0">
                <a:latin typeface="Arial" panose="020B0604020202020204" pitchFamily="34" charset="0"/>
              </a:rPr>
              <a:t>2 – Петер Ульбиг (Германия)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400" b="1" dirty="0">
              <a:latin typeface="Arial" panose="020B0604020202020204" pitchFamily="34" charset="0"/>
            </a:endParaRP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rgbClr val="2267AC"/>
                </a:solidFill>
                <a:latin typeface="Arial" panose="020B0604020202020204" pitchFamily="34" charset="0"/>
              </a:rPr>
              <a:t>Report TC </a:t>
            </a:r>
            <a:r>
              <a:rPr lang="ru-RU" sz="2400" b="1" dirty="0">
                <a:solidFill>
                  <a:srgbClr val="2267AC"/>
                </a:solidFill>
                <a:latin typeface="Arial" panose="020B0604020202020204" pitchFamily="34" charset="0"/>
              </a:rPr>
              <a:t>2</a:t>
            </a:r>
            <a:r>
              <a:rPr lang="en-US" sz="2400" b="1" dirty="0">
                <a:solidFill>
                  <a:srgbClr val="2267AC"/>
                </a:solidFill>
                <a:latin typeface="Arial" panose="020B0604020202020204" pitchFamily="34" charset="0"/>
              </a:rPr>
              <a:t> </a:t>
            </a:r>
            <a:r>
              <a:rPr lang="ru-RU" sz="2400" b="1" dirty="0">
                <a:solidFill>
                  <a:srgbClr val="2267AC"/>
                </a:solidFill>
                <a:latin typeface="Arial" panose="020B0604020202020204" pitchFamily="34" charset="0"/>
              </a:rPr>
              <a:t>«</a:t>
            </a:r>
            <a:r>
              <a:rPr lang="en-US" sz="2400" b="1" dirty="0">
                <a:solidFill>
                  <a:srgbClr val="2267AC"/>
                </a:solidFill>
                <a:latin typeface="Arial" panose="020B0604020202020204" pitchFamily="34" charset="0"/>
              </a:rPr>
              <a:t>Legal Metrology</a:t>
            </a:r>
            <a:r>
              <a:rPr lang="ru-RU" sz="2400" b="1" dirty="0">
                <a:solidFill>
                  <a:srgbClr val="2267AC"/>
                </a:solidFill>
                <a:latin typeface="Arial" panose="020B0604020202020204" pitchFamily="34" charset="0"/>
              </a:rPr>
              <a:t>»</a:t>
            </a:r>
            <a:br>
              <a:rPr lang="en-US" sz="2400" b="1" dirty="0">
                <a:solidFill>
                  <a:srgbClr val="2267AC"/>
                </a:solidFill>
                <a:latin typeface="Arial" panose="020B0604020202020204" pitchFamily="34" charset="0"/>
              </a:rPr>
            </a:br>
            <a:r>
              <a:rPr lang="en-US" sz="2400" b="1" dirty="0">
                <a:solidFill>
                  <a:srgbClr val="2267AC"/>
                </a:solidFill>
                <a:latin typeface="Arial" panose="020B0604020202020204" pitchFamily="34" charset="0"/>
              </a:rPr>
              <a:t>for 201</a:t>
            </a:r>
            <a:r>
              <a:rPr lang="ru-RU" sz="2400" b="1" dirty="0">
                <a:solidFill>
                  <a:srgbClr val="2267AC"/>
                </a:solidFill>
                <a:latin typeface="Arial" panose="020B0604020202020204" pitchFamily="34" charset="0"/>
              </a:rPr>
              <a:t>7 </a:t>
            </a:r>
            <a:r>
              <a:rPr lang="en-US" sz="2400" b="1" dirty="0">
                <a:solidFill>
                  <a:srgbClr val="2267AC"/>
                </a:solidFill>
                <a:latin typeface="Arial" panose="020B0604020202020204" pitchFamily="34" charset="0"/>
              </a:rPr>
              <a:t>–</a:t>
            </a:r>
            <a:r>
              <a:rPr lang="ru-RU" sz="2400" b="1" dirty="0">
                <a:solidFill>
                  <a:srgbClr val="2267AC"/>
                </a:solidFill>
                <a:latin typeface="Arial" panose="020B0604020202020204" pitchFamily="34" charset="0"/>
              </a:rPr>
              <a:t> 1</a:t>
            </a:r>
            <a:r>
              <a:rPr lang="en-US" sz="2400" b="1" baseline="30000" dirty="0" err="1">
                <a:solidFill>
                  <a:srgbClr val="2267AC"/>
                </a:solidFill>
                <a:latin typeface="Arial" panose="020B0604020202020204" pitchFamily="34" charset="0"/>
              </a:rPr>
              <a:t>st</a:t>
            </a:r>
            <a:r>
              <a:rPr lang="en-US" sz="2400" b="1" dirty="0">
                <a:solidFill>
                  <a:srgbClr val="2267AC"/>
                </a:solidFill>
                <a:latin typeface="Arial" panose="020B0604020202020204" pitchFamily="34" charset="0"/>
              </a:rPr>
              <a:t> Quarter of 2018</a:t>
            </a:r>
            <a:br>
              <a:rPr lang="en-US" sz="2400" b="1" dirty="0">
                <a:solidFill>
                  <a:srgbClr val="2267AC"/>
                </a:solidFill>
                <a:latin typeface="Arial" panose="020B0604020202020204" pitchFamily="34" charset="0"/>
              </a:rPr>
            </a:br>
            <a:r>
              <a:rPr lang="en-US" sz="2400" b="1" dirty="0">
                <a:solidFill>
                  <a:srgbClr val="2267AC"/>
                </a:solidFill>
                <a:latin typeface="Arial" panose="020B0604020202020204" pitchFamily="34" charset="0"/>
              </a:rPr>
              <a:t>TC 2 Chairman – Peter Ulbig (Germany)</a:t>
            </a:r>
            <a:endParaRPr lang="ru-RU" sz="2400" b="1" dirty="0">
              <a:solidFill>
                <a:srgbClr val="2267AC"/>
              </a:solidFill>
              <a:latin typeface="Arial" panose="020B0604020202020204" pitchFamily="34" charset="0"/>
            </a:endParaRPr>
          </a:p>
        </p:txBody>
      </p:sp>
      <p:cxnSp>
        <p:nvCxnSpPr>
          <p:cNvPr id="9" name="Gerade Verbindung 8"/>
          <p:cNvCxnSpPr/>
          <p:nvPr/>
        </p:nvCxnSpPr>
        <p:spPr>
          <a:xfrm>
            <a:off x="395288" y="981075"/>
            <a:ext cx="8353425" cy="0"/>
          </a:xfrm>
          <a:prstGeom prst="line">
            <a:avLst/>
          </a:prstGeom>
          <a:ln w="127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hteck 9"/>
          <p:cNvSpPr/>
          <p:nvPr/>
        </p:nvSpPr>
        <p:spPr>
          <a:xfrm>
            <a:off x="0" y="0"/>
            <a:ext cx="9144000" cy="1122363"/>
          </a:xfrm>
          <a:prstGeom prst="rect">
            <a:avLst/>
          </a:prstGeom>
          <a:gradFill flip="none" rotWithShape="1">
            <a:gsLst>
              <a:gs pos="0">
                <a:srgbClr val="1D69B0"/>
              </a:gs>
              <a:gs pos="100000">
                <a:srgbClr val="97E4FF"/>
              </a:gs>
              <a:gs pos="0">
                <a:srgbClr val="009ED8">
                  <a:lumMod val="100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de-DE"/>
          </a:p>
        </p:txBody>
      </p:sp>
      <p:pic>
        <p:nvPicPr>
          <p:cNvPr id="2055" name="Picture 2" descr="http://www.coomet.org/images/coomet.gif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76200"/>
            <a:ext cx="19050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19"/>
          <p:cNvSpPr>
            <a:spLocks noChangeArrowheads="1"/>
          </p:cNvSpPr>
          <p:nvPr/>
        </p:nvSpPr>
        <p:spPr bwMode="auto">
          <a:xfrm>
            <a:off x="303213" y="5110163"/>
            <a:ext cx="6351587" cy="1127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latin typeface="Arial" panose="020B0604020202020204" pitchFamily="34" charset="0"/>
              </a:rPr>
              <a:t>2</a:t>
            </a:r>
            <a:r>
              <a:rPr lang="de-DE" sz="1600" b="1" dirty="0">
                <a:latin typeface="Arial" panose="020B0604020202020204" pitchFamily="34" charset="0"/>
              </a:rPr>
              <a:t>8</a:t>
            </a:r>
            <a:r>
              <a:rPr lang="ru-RU" sz="1600" b="1" dirty="0">
                <a:latin typeface="Arial" panose="020B0604020202020204" pitchFamily="34" charset="0"/>
              </a:rPr>
              <a:t>-е заседание Комитета КООМЕТ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latin typeface="Arial" panose="020B0604020202020204" pitchFamily="34" charset="0"/>
              </a:rPr>
              <a:t>Сараево, 11–12 </a:t>
            </a:r>
            <a:r>
              <a:rPr lang="de-DE" sz="1600" b="1" dirty="0">
                <a:latin typeface="Arial" panose="020B0604020202020204" pitchFamily="34" charset="0"/>
              </a:rPr>
              <a:t>a</a:t>
            </a:r>
            <a:r>
              <a:rPr lang="ru-RU" sz="1600" b="1" dirty="0" err="1">
                <a:latin typeface="Arial" panose="020B0604020202020204" pitchFamily="34" charset="0"/>
              </a:rPr>
              <a:t>преля</a:t>
            </a:r>
            <a:r>
              <a:rPr lang="ru-RU" sz="1600" b="1" dirty="0">
                <a:latin typeface="Arial" panose="020B0604020202020204" pitchFamily="34" charset="0"/>
              </a:rPr>
              <a:t> 2018 г.</a:t>
            </a:r>
          </a:p>
          <a:p>
            <a:pPr eaLnBrk="1" fontAlgn="auto" hangingPunct="1">
              <a:spcBef>
                <a:spcPct val="10000"/>
              </a:spcBef>
              <a:spcAft>
                <a:spcPts val="0"/>
              </a:spcAft>
              <a:defRPr/>
            </a:pPr>
            <a:r>
              <a:rPr lang="ru-RU" sz="1600" b="1" dirty="0">
                <a:solidFill>
                  <a:srgbClr val="2267AC"/>
                </a:solidFill>
                <a:latin typeface="Arial" panose="020B0604020202020204" pitchFamily="34" charset="0"/>
              </a:rPr>
              <a:t>2</a:t>
            </a:r>
            <a:r>
              <a:rPr lang="de-DE" sz="1600" b="1" dirty="0">
                <a:solidFill>
                  <a:srgbClr val="2267AC"/>
                </a:solidFill>
                <a:latin typeface="Arial" panose="020B0604020202020204" pitchFamily="34" charset="0"/>
              </a:rPr>
              <a:t>8</a:t>
            </a:r>
            <a:r>
              <a:rPr lang="ru-RU" sz="1600" b="1" dirty="0">
                <a:solidFill>
                  <a:srgbClr val="2267AC"/>
                </a:solidFill>
                <a:latin typeface="Arial" panose="020B0604020202020204" pitchFamily="34" charset="0"/>
              </a:rPr>
              <a:t> </a:t>
            </a:r>
            <a:r>
              <a:rPr lang="en-US" sz="1600" b="1" dirty="0">
                <a:solidFill>
                  <a:srgbClr val="2267AC"/>
                </a:solidFill>
                <a:latin typeface="Arial" panose="020B0604020202020204" pitchFamily="34" charset="0"/>
              </a:rPr>
              <a:t>COOMET Committee meeting</a:t>
            </a:r>
            <a:r>
              <a:rPr lang="ru-RU" sz="1600" b="1" dirty="0">
                <a:solidFill>
                  <a:srgbClr val="2267AC"/>
                </a:solidFill>
                <a:latin typeface="Arial" panose="020B0604020202020204" pitchFamily="34" charset="0"/>
              </a:rPr>
              <a:t> </a:t>
            </a:r>
            <a:endParaRPr lang="en-US" sz="1600" b="1" dirty="0">
              <a:solidFill>
                <a:srgbClr val="2267AC"/>
              </a:solidFill>
              <a:latin typeface="Arial" panose="020B0604020202020204" pitchFamily="34" charset="0"/>
            </a:endParaRPr>
          </a:p>
          <a:p>
            <a:pPr eaLnBrk="1" fontAlgn="auto" hangingPunct="1">
              <a:spcBef>
                <a:spcPct val="10000"/>
              </a:spcBef>
              <a:spcAft>
                <a:spcPts val="0"/>
              </a:spcAft>
              <a:defRPr/>
            </a:pPr>
            <a:r>
              <a:rPr lang="en-US" sz="1600" b="1" dirty="0">
                <a:solidFill>
                  <a:srgbClr val="2267AC"/>
                </a:solidFill>
                <a:latin typeface="Arial" panose="020B0604020202020204" pitchFamily="34" charset="0"/>
              </a:rPr>
              <a:t>Sarajevo, 11-12 of April </a:t>
            </a:r>
            <a:r>
              <a:rPr lang="ru-RU" sz="1600" b="1" dirty="0">
                <a:solidFill>
                  <a:srgbClr val="2267AC"/>
                </a:solidFill>
                <a:latin typeface="Arial" panose="020B0604020202020204" pitchFamily="34" charset="0"/>
              </a:rPr>
              <a:t>2018</a:t>
            </a: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395288" y="6267450"/>
            <a:ext cx="8212137" cy="0"/>
          </a:xfrm>
          <a:prstGeom prst="line">
            <a:avLst/>
          </a:prstGeom>
          <a:ln w="38100">
            <a:solidFill>
              <a:srgbClr val="009ED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 flipV="1">
            <a:off x="1911350" y="2679700"/>
            <a:ext cx="5321300" cy="6350"/>
          </a:xfrm>
          <a:prstGeom prst="line">
            <a:avLst/>
          </a:prstGeom>
          <a:ln w="38100">
            <a:solidFill>
              <a:srgbClr val="E12C2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hteck 9"/>
          <p:cNvSpPr/>
          <p:nvPr/>
        </p:nvSpPr>
        <p:spPr>
          <a:xfrm>
            <a:off x="0" y="0"/>
            <a:ext cx="9144000" cy="1122363"/>
          </a:xfrm>
          <a:prstGeom prst="rect">
            <a:avLst/>
          </a:prstGeom>
          <a:gradFill flip="none" rotWithShape="1">
            <a:gsLst>
              <a:gs pos="0">
                <a:srgbClr val="009ED8"/>
              </a:gs>
              <a:gs pos="100000">
                <a:srgbClr val="97E4FF"/>
              </a:gs>
              <a:gs pos="0">
                <a:srgbClr val="009ED8">
                  <a:lumMod val="100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de-DE"/>
          </a:p>
        </p:txBody>
      </p:sp>
      <p:pic>
        <p:nvPicPr>
          <p:cNvPr id="11267" name="Picture 2" descr="D:\_daten\dienstliches\2014\ppt\PPT_HG_Folie_0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6281738"/>
            <a:ext cx="9144000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68" name="Textplatzhalter 13"/>
          <p:cNvSpPr txBox="1">
            <a:spLocks/>
          </p:cNvSpPr>
          <p:nvPr/>
        </p:nvSpPr>
        <p:spPr bwMode="auto">
          <a:xfrm>
            <a:off x="354013" y="6461125"/>
            <a:ext cx="3148012" cy="260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 defTabSz="45720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defTabSz="45720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defTabSz="4572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defTabSz="4572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defTabSz="4572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de-DE" altLang="ru-RU" sz="900">
                <a:latin typeface="Arial" panose="020B0604020202020204" pitchFamily="34" charset="0"/>
              </a:rPr>
              <a:t> Division Q „Scientific-technical cross-sectional tasks“</a:t>
            </a:r>
          </a:p>
        </p:txBody>
      </p:sp>
      <p:sp>
        <p:nvSpPr>
          <p:cNvPr id="11269" name="Textplatzhalter 13"/>
          <p:cNvSpPr txBox="1">
            <a:spLocks/>
          </p:cNvSpPr>
          <p:nvPr/>
        </p:nvSpPr>
        <p:spPr bwMode="auto">
          <a:xfrm>
            <a:off x="3052763" y="6461125"/>
            <a:ext cx="3113087" cy="260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 defTabSz="45720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defTabSz="45720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defTabSz="4572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defTabSz="4572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defTabSz="4572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de-DE" altLang="ru-RU" sz="900">
                <a:latin typeface="Arial" panose="020B0604020202020204" pitchFamily="34" charset="0"/>
              </a:rPr>
              <a:t>Report TC 2 Legal Metrology</a:t>
            </a:r>
          </a:p>
        </p:txBody>
      </p:sp>
      <p:sp>
        <p:nvSpPr>
          <p:cNvPr id="11270" name="Textfeld 19"/>
          <p:cNvSpPr txBox="1">
            <a:spLocks noChangeArrowheads="1"/>
          </p:cNvSpPr>
          <p:nvPr/>
        </p:nvSpPr>
        <p:spPr bwMode="auto">
          <a:xfrm>
            <a:off x="7415213" y="6477000"/>
            <a:ext cx="13716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de-DE" altLang="ru-RU" sz="900">
                <a:latin typeface="Arial" panose="020B0604020202020204" pitchFamily="34" charset="0"/>
              </a:rPr>
              <a:t>Seite </a:t>
            </a:r>
            <a:fld id="{E126BC85-3254-4949-9741-29668280FC71}" type="slidenum">
              <a:rPr lang="de-DE" altLang="ru-RU" sz="900">
                <a:latin typeface="Arial" panose="020B0604020202020204" pitchFamily="34" charset="0"/>
              </a:rPr>
              <a:pPr algn="r" eaLnBrk="1" hangingPunct="1">
                <a:spcBef>
                  <a:spcPct val="0"/>
                </a:spcBef>
                <a:buFontTx/>
                <a:buNone/>
              </a:pPr>
              <a:t>10</a:t>
            </a:fld>
            <a:r>
              <a:rPr lang="de-DE" altLang="ru-RU" sz="900">
                <a:latin typeface="Arial" panose="020B0604020202020204" pitchFamily="34" charset="0"/>
              </a:rPr>
              <a:t> von 8</a:t>
            </a:r>
          </a:p>
        </p:txBody>
      </p:sp>
      <p:sp>
        <p:nvSpPr>
          <p:cNvPr id="21" name="Rechteck 20"/>
          <p:cNvSpPr/>
          <p:nvPr/>
        </p:nvSpPr>
        <p:spPr>
          <a:xfrm>
            <a:off x="0" y="6281738"/>
            <a:ext cx="9144000" cy="5857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de-DE" dirty="0">
              <a:solidFill>
                <a:srgbClr val="C00000"/>
              </a:solidFill>
            </a:endParaRPr>
          </a:p>
        </p:txBody>
      </p:sp>
      <p:pic>
        <p:nvPicPr>
          <p:cNvPr id="11272" name="Picture 2" descr="http://www.coomet.org/images/coomet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76200"/>
            <a:ext cx="19050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20" name="Прямая соединительная линия 19"/>
          <p:cNvCxnSpPr/>
          <p:nvPr/>
        </p:nvCxnSpPr>
        <p:spPr>
          <a:xfrm flipV="1">
            <a:off x="3495675" y="571500"/>
            <a:ext cx="4452938" cy="12700"/>
          </a:xfrm>
          <a:prstGeom prst="line">
            <a:avLst/>
          </a:prstGeom>
          <a:ln w="38100">
            <a:solidFill>
              <a:srgbClr val="2167A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274" name="Прямоугольник 2"/>
          <p:cNvSpPr>
            <a:spLocks noChangeArrowheads="1"/>
          </p:cNvSpPr>
          <p:nvPr/>
        </p:nvSpPr>
        <p:spPr bwMode="auto">
          <a:xfrm>
            <a:off x="1108994" y="2289218"/>
            <a:ext cx="8033418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176213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ru-RU" altLang="ru-RU" sz="1800" dirty="0">
                <a:latin typeface="Arial" panose="020B0604020202020204" pitchFamily="34" charset="0"/>
              </a:rPr>
              <a:t>Проект </a:t>
            </a:r>
            <a:r>
              <a:rPr lang="ru-RU" altLang="ru-RU" sz="1800" b="1" dirty="0">
                <a:latin typeface="Arial" panose="020B0604020202020204" pitchFamily="34" charset="0"/>
              </a:rPr>
              <a:t>703/</a:t>
            </a:r>
            <a:r>
              <a:rPr lang="en-US" altLang="ru-RU" sz="1800" b="1" dirty="0">
                <a:latin typeface="Arial" panose="020B0604020202020204" pitchFamily="34" charset="0"/>
              </a:rPr>
              <a:t>UA</a:t>
            </a:r>
            <a:r>
              <a:rPr lang="ru-RU" altLang="ru-RU" sz="1800" b="1" dirty="0">
                <a:latin typeface="Arial" panose="020B0604020202020204" pitchFamily="34" charset="0"/>
              </a:rPr>
              <a:t>/16</a:t>
            </a:r>
            <a:r>
              <a:rPr lang="ru-RU" altLang="ru-RU" sz="1800" dirty="0">
                <a:latin typeface="Arial" panose="020B0604020202020204" pitchFamily="34" charset="0"/>
              </a:rPr>
              <a:t> «Анализ подходов к метрологическому контролю измерительных систем»</a:t>
            </a:r>
            <a:endParaRPr lang="en-US" altLang="ru-RU" sz="1800" dirty="0">
              <a:latin typeface="Arial" panose="020B0604020202020204" pitchFamily="34" charset="0"/>
            </a:endParaRPr>
          </a:p>
          <a:p>
            <a:pPr indent="0" algn="just" eaLnBrk="1" hangingPunct="1">
              <a:spcBef>
                <a:spcPct val="0"/>
              </a:spcBef>
              <a:buFontTx/>
              <a:buNone/>
            </a:pPr>
            <a:r>
              <a:rPr lang="ru-RU" altLang="ru-RU" sz="1800" dirty="0">
                <a:latin typeface="Arial" panose="020B0604020202020204" pitchFamily="34" charset="0"/>
              </a:rPr>
              <a:t>(координатор – ДП НДИ «Система», Украина).</a:t>
            </a:r>
          </a:p>
        </p:txBody>
      </p:sp>
      <p:sp>
        <p:nvSpPr>
          <p:cNvPr id="11275" name="Прямоугольник 6"/>
          <p:cNvSpPr>
            <a:spLocks noChangeArrowheads="1"/>
          </p:cNvSpPr>
          <p:nvPr/>
        </p:nvSpPr>
        <p:spPr bwMode="auto">
          <a:xfrm>
            <a:off x="-1588" y="4584072"/>
            <a:ext cx="8102601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176213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en-US" altLang="ru-RU" sz="1800" dirty="0">
                <a:solidFill>
                  <a:srgbClr val="2267AC"/>
                </a:solidFill>
                <a:latin typeface="Arial" panose="020B0604020202020204" pitchFamily="34" charset="0"/>
              </a:rPr>
              <a:t>Project </a:t>
            </a:r>
            <a:r>
              <a:rPr lang="en-US" altLang="ru-RU" sz="1800" b="1" dirty="0">
                <a:solidFill>
                  <a:srgbClr val="2267AC"/>
                </a:solidFill>
                <a:latin typeface="Arial" panose="020B0604020202020204" pitchFamily="34" charset="0"/>
              </a:rPr>
              <a:t>703/UA/16</a:t>
            </a:r>
            <a:r>
              <a:rPr lang="en-US" altLang="ru-RU" sz="1800" dirty="0">
                <a:solidFill>
                  <a:srgbClr val="2267AC"/>
                </a:solidFill>
                <a:latin typeface="Arial" panose="020B0604020202020204" pitchFamily="34" charset="0"/>
              </a:rPr>
              <a:t> </a:t>
            </a:r>
            <a:r>
              <a:rPr lang="ru-RU" altLang="ru-RU" sz="1800" dirty="0">
                <a:solidFill>
                  <a:srgbClr val="2267AC"/>
                </a:solidFill>
                <a:latin typeface="Arial" panose="020B0604020202020204" pitchFamily="34" charset="0"/>
              </a:rPr>
              <a:t>«</a:t>
            </a:r>
            <a:r>
              <a:rPr lang="en-GB" altLang="ru-RU" sz="1800" dirty="0">
                <a:solidFill>
                  <a:srgbClr val="2267AC"/>
                </a:solidFill>
                <a:latin typeface="Arial" panose="020B0604020202020204" pitchFamily="34" charset="0"/>
              </a:rPr>
              <a:t>The analysis of approaches to the metrological control of measuring systems</a:t>
            </a:r>
            <a:r>
              <a:rPr lang="ru-RU" altLang="ru-RU" sz="1800" dirty="0">
                <a:solidFill>
                  <a:srgbClr val="2267AC"/>
                </a:solidFill>
                <a:latin typeface="Arial" panose="020B0604020202020204" pitchFamily="34" charset="0"/>
              </a:rPr>
              <a:t>»</a:t>
            </a:r>
            <a:endParaRPr lang="en-US" altLang="ru-RU" sz="1800" dirty="0">
              <a:solidFill>
                <a:srgbClr val="2267AC"/>
              </a:solidFill>
              <a:latin typeface="Arial" panose="020B0604020202020204" pitchFamily="34" charset="0"/>
            </a:endParaRPr>
          </a:p>
          <a:p>
            <a:pPr indent="0" algn="just" eaLnBrk="1" hangingPunct="1">
              <a:spcBef>
                <a:spcPct val="0"/>
              </a:spcBef>
              <a:buFontTx/>
              <a:buNone/>
            </a:pPr>
            <a:r>
              <a:rPr lang="en-US" altLang="ru-RU" sz="1800" dirty="0">
                <a:solidFill>
                  <a:srgbClr val="2267AC"/>
                </a:solidFill>
                <a:latin typeface="Arial" panose="020B0604020202020204" pitchFamily="34" charset="0"/>
              </a:rPr>
              <a:t>(coordinator – </a:t>
            </a:r>
            <a:r>
              <a:rPr lang="de-DE" altLang="ru-RU" sz="1800" dirty="0">
                <a:solidFill>
                  <a:srgbClr val="2267AC"/>
                </a:solidFill>
                <a:latin typeface="Arial" panose="020B0604020202020204" pitchFamily="34" charset="0"/>
              </a:rPr>
              <a:t>DP NDI </a:t>
            </a:r>
            <a:r>
              <a:rPr lang="ru-RU" altLang="ru-RU" sz="1800" dirty="0">
                <a:solidFill>
                  <a:srgbClr val="2267AC"/>
                </a:solidFill>
                <a:latin typeface="Arial" panose="020B0604020202020204" pitchFamily="34" charset="0"/>
              </a:rPr>
              <a:t>«</a:t>
            </a:r>
            <a:r>
              <a:rPr lang="de-DE" altLang="ru-RU" sz="1800" dirty="0" err="1">
                <a:solidFill>
                  <a:srgbClr val="2267AC"/>
                </a:solidFill>
                <a:latin typeface="Arial" panose="020B0604020202020204" pitchFamily="34" charset="0"/>
              </a:rPr>
              <a:t>Systema</a:t>
            </a:r>
            <a:r>
              <a:rPr lang="ru-RU" altLang="ru-RU" sz="1800" dirty="0">
                <a:solidFill>
                  <a:srgbClr val="2267AC"/>
                </a:solidFill>
                <a:latin typeface="Arial" panose="020B0604020202020204" pitchFamily="34" charset="0"/>
              </a:rPr>
              <a:t>»</a:t>
            </a:r>
            <a:r>
              <a:rPr lang="de-DE" altLang="ru-RU" sz="1800" dirty="0">
                <a:solidFill>
                  <a:srgbClr val="2267AC"/>
                </a:solidFill>
                <a:latin typeface="Arial" panose="020B0604020202020204" pitchFamily="34" charset="0"/>
              </a:rPr>
              <a:t>, </a:t>
            </a:r>
            <a:r>
              <a:rPr lang="en-US" altLang="ru-RU" sz="1800" dirty="0">
                <a:solidFill>
                  <a:srgbClr val="2267AC"/>
                </a:solidFill>
                <a:latin typeface="Arial" panose="020B0604020202020204" pitchFamily="34" charset="0"/>
              </a:rPr>
              <a:t>Ukraine). </a:t>
            </a:r>
            <a:endParaRPr lang="ru-RU" altLang="ru-RU" sz="1800" dirty="0">
              <a:solidFill>
                <a:srgbClr val="2267AC"/>
              </a:solidFill>
              <a:latin typeface="Arial" panose="020B0604020202020204" pitchFamily="34" charset="0"/>
            </a:endParaRPr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2301875" y="-33338"/>
            <a:ext cx="6843713" cy="1122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200"/>
              </a:spcAft>
              <a:defRPr/>
            </a:pPr>
            <a:r>
              <a:rPr lang="ru-RU" b="1" dirty="0">
                <a:latin typeface="Arial" panose="020B0604020202020204" pitchFamily="34" charset="0"/>
              </a:rPr>
              <a:t>Выполняемые проекты КООМЕТ в рамках ПК 2.</a:t>
            </a:r>
            <a:r>
              <a:rPr lang="en-US" b="1" dirty="0">
                <a:latin typeface="Arial" panose="020B0604020202020204" pitchFamily="34" charset="0"/>
              </a:rPr>
              <a:t>2</a:t>
            </a:r>
            <a:r>
              <a:rPr lang="ru-RU" b="1" dirty="0">
                <a:latin typeface="Arial" panose="020B0604020202020204" pitchFamily="34" charset="0"/>
              </a:rPr>
              <a:t> </a:t>
            </a:r>
            <a:endParaRPr lang="en-US" b="1" dirty="0">
              <a:latin typeface="Arial" panose="020B0604020202020204" pitchFamily="34" charset="0"/>
            </a:endParaRPr>
          </a:p>
          <a:p>
            <a:pPr algn="ctr" eaLnBrk="1" fontAlgn="auto" hangingPunct="1">
              <a:spcBef>
                <a:spcPts val="200"/>
              </a:spcBef>
              <a:spcAft>
                <a:spcPts val="0"/>
              </a:spcAft>
              <a:defRPr/>
            </a:pPr>
            <a:endParaRPr lang="en-US" sz="1100" b="1" dirty="0">
              <a:solidFill>
                <a:srgbClr val="DB2B20"/>
              </a:solidFill>
              <a:latin typeface="Arial" panose="020B0604020202020204" pitchFamily="34" charset="0"/>
            </a:endParaRPr>
          </a:p>
          <a:p>
            <a:pPr algn="ctr" eaLnBrk="1" fontAlgn="auto" hangingPunct="1">
              <a:spcBef>
                <a:spcPts val="20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rgbClr val="DB2B20"/>
                </a:solidFill>
                <a:latin typeface="Arial" panose="020B0604020202020204" pitchFamily="34" charset="0"/>
              </a:rPr>
              <a:t>COOMET projects under development</a:t>
            </a:r>
            <a:r>
              <a:rPr lang="ru-RU" b="1" dirty="0">
                <a:solidFill>
                  <a:srgbClr val="DB2B20"/>
                </a:solidFill>
                <a:latin typeface="Arial" panose="020B0604020202020204" pitchFamily="34" charset="0"/>
              </a:rPr>
              <a:t> </a:t>
            </a:r>
            <a:r>
              <a:rPr lang="en-US" b="1" dirty="0">
                <a:solidFill>
                  <a:srgbClr val="DB2B20"/>
                </a:solidFill>
                <a:latin typeface="Arial" panose="020B0604020202020204" pitchFamily="34" charset="0"/>
              </a:rPr>
              <a:t>in SC 2.2</a:t>
            </a:r>
            <a:endParaRPr lang="ru-RU" b="1" dirty="0">
              <a:solidFill>
                <a:srgbClr val="DB2B20"/>
              </a:solidFill>
              <a:latin typeface="Arial" panose="020B0604020202020204" pitchFamily="34" charset="0"/>
            </a:endParaRPr>
          </a:p>
        </p:txBody>
      </p:sp>
      <p:sp>
        <p:nvSpPr>
          <p:cNvPr id="11277" name="Прямоугольник 2"/>
          <p:cNvSpPr>
            <a:spLocks noChangeArrowheads="1"/>
          </p:cNvSpPr>
          <p:nvPr/>
        </p:nvSpPr>
        <p:spPr bwMode="auto">
          <a:xfrm>
            <a:off x="1588" y="1200150"/>
            <a:ext cx="9144000" cy="553998"/>
          </a:xfrm>
          <a:prstGeom prst="rect">
            <a:avLst/>
          </a:prstGeom>
          <a:solidFill>
            <a:srgbClr val="CCFF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176213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176213" indent="0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500" b="1" dirty="0">
                <a:latin typeface="Arial" panose="020B0604020202020204" pitchFamily="34" charset="0"/>
              </a:rPr>
              <a:t>ПК 2.2 «Технологии измерительных приборов и систем в законодательной метрологии » / </a:t>
            </a:r>
            <a:br>
              <a:rPr lang="ru-RU" altLang="ru-RU" sz="1500" b="1" dirty="0">
                <a:latin typeface="Arial" panose="020B0604020202020204" pitchFamily="34" charset="0"/>
              </a:rPr>
            </a:br>
            <a:r>
              <a:rPr lang="en-US" altLang="ru-RU" sz="1500" b="1" dirty="0">
                <a:solidFill>
                  <a:srgbClr val="2267AC"/>
                </a:solidFill>
                <a:latin typeface="Arial" panose="020B0604020202020204" pitchFamily="34" charset="0"/>
              </a:rPr>
              <a:t>SC 2.</a:t>
            </a:r>
            <a:r>
              <a:rPr lang="ru-RU" altLang="ru-RU" sz="1500" b="1" dirty="0">
                <a:solidFill>
                  <a:srgbClr val="2267AC"/>
                </a:solidFill>
                <a:latin typeface="Arial" panose="020B0604020202020204" pitchFamily="34" charset="0"/>
              </a:rPr>
              <a:t>2</a:t>
            </a:r>
            <a:r>
              <a:rPr lang="en-US" altLang="ru-RU" sz="1500" b="1" dirty="0">
                <a:solidFill>
                  <a:srgbClr val="2267AC"/>
                </a:solidFill>
                <a:latin typeface="Arial" panose="020B0604020202020204" pitchFamily="34" charset="0"/>
              </a:rPr>
              <a:t> </a:t>
            </a:r>
            <a:r>
              <a:rPr lang="ru-RU" altLang="ru-RU" sz="1500" b="1" dirty="0">
                <a:solidFill>
                  <a:srgbClr val="2267AC"/>
                </a:solidFill>
                <a:latin typeface="Arial" panose="020B0604020202020204" pitchFamily="34" charset="0"/>
              </a:rPr>
              <a:t>«</a:t>
            </a:r>
            <a:r>
              <a:rPr lang="en-US" altLang="ru-RU" sz="1500" b="1" dirty="0">
                <a:solidFill>
                  <a:srgbClr val="2267AC"/>
                </a:solidFill>
                <a:latin typeface="Arial" panose="020B0604020202020204" pitchFamily="34" charset="0"/>
              </a:rPr>
              <a:t>Technologies of Measuring Devices and Systems in Legal Metrology</a:t>
            </a:r>
            <a:r>
              <a:rPr lang="ru-RU" altLang="ru-RU" sz="1500" b="1" dirty="0">
                <a:solidFill>
                  <a:srgbClr val="2267AC"/>
                </a:solidFill>
                <a:latin typeface="Arial" panose="020B0604020202020204" pitchFamily="34" charset="0"/>
              </a:rPr>
              <a:t>»</a:t>
            </a:r>
            <a:endParaRPr lang="en-US" altLang="ru-RU" sz="1500" b="1" dirty="0">
              <a:solidFill>
                <a:srgbClr val="2267AC"/>
              </a:solidFill>
              <a:latin typeface="Arial" panose="020B0604020202020204" pitchFamily="34" charset="0"/>
            </a:endParaRPr>
          </a:p>
        </p:txBody>
      </p:sp>
      <p:sp>
        <p:nvSpPr>
          <p:cNvPr id="14" name="Стрелка вправо с вырезом 13"/>
          <p:cNvSpPr/>
          <p:nvPr/>
        </p:nvSpPr>
        <p:spPr>
          <a:xfrm>
            <a:off x="237458" y="2266127"/>
            <a:ext cx="871536" cy="1060880"/>
          </a:xfrm>
          <a:prstGeom prst="notchedRightArrow">
            <a:avLst/>
          </a:prstGeom>
          <a:solidFill>
            <a:srgbClr val="2267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-1588" y="3302017"/>
            <a:ext cx="918289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176213" algn="just"/>
            <a:r>
              <a:rPr lang="ru-RU" altLang="ru-RU" sz="1800" i="1" dirty="0">
                <a:latin typeface="Arial" panose="020B0604020202020204" pitchFamily="34" charset="0"/>
              </a:rPr>
              <a:t>Координатор должен организовать среди членов рабочей группы по измерительным системам обсуждение концепции реализации проекта</a:t>
            </a:r>
            <a:r>
              <a:rPr lang="en-US" altLang="ru-RU" dirty="0">
                <a:latin typeface="Arial" panose="020B0604020202020204" pitchFamily="34" charset="0"/>
              </a:rPr>
              <a:t>.</a:t>
            </a:r>
            <a:endParaRPr lang="ru-RU" dirty="0"/>
          </a:p>
        </p:txBody>
      </p:sp>
      <p:sp>
        <p:nvSpPr>
          <p:cNvPr id="16" name="Стрелка вправо с вырезом 15"/>
          <p:cNvSpPr/>
          <p:nvPr/>
        </p:nvSpPr>
        <p:spPr>
          <a:xfrm flipH="1">
            <a:off x="8101013" y="4503149"/>
            <a:ext cx="871537" cy="1042789"/>
          </a:xfrm>
          <a:prstGeom prst="notchedRightArrow">
            <a:avLst/>
          </a:prstGeom>
          <a:solidFill>
            <a:srgbClr val="2267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endParaRPr lang="ru-RU" sz="2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-1588" y="5635407"/>
            <a:ext cx="914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176213" algn="just"/>
            <a:r>
              <a:rPr lang="en-US" altLang="ru-RU" sz="1800" i="1" dirty="0">
                <a:solidFill>
                  <a:srgbClr val="2267AC"/>
                </a:solidFill>
                <a:latin typeface="Arial" panose="020B0604020202020204" pitchFamily="34" charset="0"/>
              </a:rPr>
              <a:t>Coordinator should initiate discussion of the conception of work among members of Working group on measuring systems.</a:t>
            </a:r>
            <a:endParaRPr lang="ru-RU" altLang="ru-RU" sz="1800" i="1" dirty="0">
              <a:solidFill>
                <a:srgbClr val="2267AC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hteck 9"/>
          <p:cNvSpPr/>
          <p:nvPr/>
        </p:nvSpPr>
        <p:spPr>
          <a:xfrm>
            <a:off x="0" y="0"/>
            <a:ext cx="9144000" cy="1122363"/>
          </a:xfrm>
          <a:prstGeom prst="rect">
            <a:avLst/>
          </a:prstGeom>
          <a:gradFill flip="none" rotWithShape="1">
            <a:gsLst>
              <a:gs pos="0">
                <a:srgbClr val="009ED8"/>
              </a:gs>
              <a:gs pos="100000">
                <a:srgbClr val="97E4FF"/>
              </a:gs>
              <a:gs pos="0">
                <a:srgbClr val="009ED8">
                  <a:lumMod val="100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de-DE"/>
          </a:p>
        </p:txBody>
      </p:sp>
      <p:pic>
        <p:nvPicPr>
          <p:cNvPr id="12291" name="Picture 2" descr="D:\_daten\dienstliches\2014\ppt\PPT_HG_Folie_02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6281738"/>
            <a:ext cx="9144000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92" name="Textplatzhalter 13"/>
          <p:cNvSpPr txBox="1">
            <a:spLocks/>
          </p:cNvSpPr>
          <p:nvPr/>
        </p:nvSpPr>
        <p:spPr bwMode="auto">
          <a:xfrm>
            <a:off x="354013" y="6461125"/>
            <a:ext cx="3148012" cy="260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 defTabSz="45720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defTabSz="45720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defTabSz="4572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defTabSz="4572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defTabSz="4572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de-DE" altLang="ru-RU" sz="900">
                <a:latin typeface="Arial" panose="020B0604020202020204" pitchFamily="34" charset="0"/>
              </a:rPr>
              <a:t> Division Q „Scientific-technical cross-sectional tasks“</a:t>
            </a:r>
          </a:p>
        </p:txBody>
      </p:sp>
      <p:sp>
        <p:nvSpPr>
          <p:cNvPr id="12293" name="Textplatzhalter 13"/>
          <p:cNvSpPr txBox="1">
            <a:spLocks/>
          </p:cNvSpPr>
          <p:nvPr/>
        </p:nvSpPr>
        <p:spPr bwMode="auto">
          <a:xfrm>
            <a:off x="3052763" y="6461125"/>
            <a:ext cx="3113087" cy="260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 defTabSz="45720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defTabSz="45720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defTabSz="4572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defTabSz="4572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defTabSz="4572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de-DE" altLang="ru-RU" sz="900">
                <a:latin typeface="Arial" panose="020B0604020202020204" pitchFamily="34" charset="0"/>
              </a:rPr>
              <a:t>Report TC 2 Legal Metrology</a:t>
            </a:r>
          </a:p>
        </p:txBody>
      </p:sp>
      <p:sp>
        <p:nvSpPr>
          <p:cNvPr id="12294" name="Textfeld 19"/>
          <p:cNvSpPr txBox="1">
            <a:spLocks noChangeArrowheads="1"/>
          </p:cNvSpPr>
          <p:nvPr/>
        </p:nvSpPr>
        <p:spPr bwMode="auto">
          <a:xfrm>
            <a:off x="7415213" y="6477000"/>
            <a:ext cx="13716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de-DE" altLang="ru-RU" sz="900">
                <a:latin typeface="Arial" panose="020B0604020202020204" pitchFamily="34" charset="0"/>
              </a:rPr>
              <a:t>Seite </a:t>
            </a:r>
            <a:fld id="{04AFF9E1-6769-4508-BE19-C0DE285ED771}" type="slidenum">
              <a:rPr lang="de-DE" altLang="ru-RU" sz="900">
                <a:latin typeface="Arial" panose="020B0604020202020204" pitchFamily="34" charset="0"/>
              </a:rPr>
              <a:pPr algn="r" eaLnBrk="1" hangingPunct="1">
                <a:spcBef>
                  <a:spcPct val="0"/>
                </a:spcBef>
                <a:buFontTx/>
                <a:buNone/>
              </a:pPr>
              <a:t>11</a:t>
            </a:fld>
            <a:r>
              <a:rPr lang="de-DE" altLang="ru-RU" sz="900">
                <a:latin typeface="Arial" panose="020B0604020202020204" pitchFamily="34" charset="0"/>
              </a:rPr>
              <a:t> von 8</a:t>
            </a:r>
          </a:p>
        </p:txBody>
      </p:sp>
      <p:sp>
        <p:nvSpPr>
          <p:cNvPr id="21" name="Rechteck 20"/>
          <p:cNvSpPr/>
          <p:nvPr/>
        </p:nvSpPr>
        <p:spPr>
          <a:xfrm>
            <a:off x="0" y="6281738"/>
            <a:ext cx="9144000" cy="5857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de-DE" dirty="0">
              <a:solidFill>
                <a:srgbClr val="C00000"/>
              </a:solidFill>
            </a:endParaRPr>
          </a:p>
        </p:txBody>
      </p:sp>
      <p:sp>
        <p:nvSpPr>
          <p:cNvPr id="10" name="Rectangle 12"/>
          <p:cNvSpPr>
            <a:spLocks noChangeArrowheads="1"/>
          </p:cNvSpPr>
          <p:nvPr/>
        </p:nvSpPr>
        <p:spPr bwMode="auto">
          <a:xfrm>
            <a:off x="2300288" y="0"/>
            <a:ext cx="6843712" cy="1122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200"/>
              </a:spcAft>
              <a:defRPr/>
            </a:pPr>
            <a:r>
              <a:rPr lang="ru-RU" b="1" dirty="0">
                <a:latin typeface="Arial" panose="020B0604020202020204" pitchFamily="34" charset="0"/>
              </a:rPr>
              <a:t>В настоящее время проводятся работы по</a:t>
            </a:r>
            <a:br>
              <a:rPr lang="ru-RU" b="1" dirty="0">
                <a:latin typeface="Arial" panose="020B0604020202020204" pitchFamily="34" charset="0"/>
              </a:rPr>
            </a:br>
            <a:r>
              <a:rPr lang="ru-RU" b="1" dirty="0">
                <a:latin typeface="Arial" panose="020B0604020202020204" pitchFamily="34" charset="0"/>
              </a:rPr>
              <a:t>следующим проектам КООМЕТ</a:t>
            </a:r>
            <a:endParaRPr lang="en-US" b="1" dirty="0">
              <a:latin typeface="Arial" panose="020B0604020202020204" pitchFamily="34" charset="0"/>
            </a:endParaRPr>
          </a:p>
          <a:p>
            <a:pPr algn="ctr" eaLnBrk="1" fontAlgn="auto" hangingPunct="1">
              <a:spcBef>
                <a:spcPts val="20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rgbClr val="DB2B20"/>
                </a:solidFill>
                <a:latin typeface="Arial" panose="020B0604020202020204" pitchFamily="34" charset="0"/>
              </a:rPr>
              <a:t>At present the following COOMET projects are</a:t>
            </a:r>
            <a:br>
              <a:rPr lang="en-US" b="1" dirty="0">
                <a:solidFill>
                  <a:srgbClr val="DB2B20"/>
                </a:solidFill>
                <a:latin typeface="Arial" panose="020B0604020202020204" pitchFamily="34" charset="0"/>
              </a:rPr>
            </a:br>
            <a:r>
              <a:rPr lang="en-US" b="1" dirty="0">
                <a:solidFill>
                  <a:srgbClr val="DB2B20"/>
                </a:solidFill>
                <a:latin typeface="Arial" panose="020B0604020202020204" pitchFamily="34" charset="0"/>
              </a:rPr>
              <a:t>under development</a:t>
            </a:r>
            <a:endParaRPr lang="ru-RU" b="1" dirty="0">
              <a:solidFill>
                <a:srgbClr val="DB2B20"/>
              </a:solidFill>
              <a:latin typeface="Arial" panose="020B0604020202020204" pitchFamily="34" charset="0"/>
            </a:endParaRPr>
          </a:p>
        </p:txBody>
      </p:sp>
      <p:pic>
        <p:nvPicPr>
          <p:cNvPr id="12297" name="Picture 2" descr="http://www.coomet.org/images/coomet.gif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76200"/>
            <a:ext cx="19050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20" name="Прямая соединительная линия 19"/>
          <p:cNvCxnSpPr/>
          <p:nvPr/>
        </p:nvCxnSpPr>
        <p:spPr>
          <a:xfrm flipV="1">
            <a:off x="3495675" y="571500"/>
            <a:ext cx="4452938" cy="12700"/>
          </a:xfrm>
          <a:prstGeom prst="line">
            <a:avLst/>
          </a:prstGeom>
          <a:ln w="38100">
            <a:solidFill>
              <a:srgbClr val="2167A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299" name="Прямоугольник 2"/>
          <p:cNvSpPr>
            <a:spLocks noChangeArrowheads="1"/>
          </p:cNvSpPr>
          <p:nvPr/>
        </p:nvSpPr>
        <p:spPr bwMode="auto">
          <a:xfrm>
            <a:off x="-4763" y="1724025"/>
            <a:ext cx="9144001" cy="2616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176213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ru-RU" altLang="ru-RU" sz="1700" b="1">
                <a:latin typeface="Arial" panose="020B0604020202020204" pitchFamily="34" charset="0"/>
              </a:rPr>
              <a:t>Проекты РГ по измерительным системам:</a:t>
            </a:r>
          </a:p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ru-RU" altLang="ru-RU" sz="1600">
                <a:latin typeface="Arial" panose="020B0604020202020204" pitchFamily="34" charset="0"/>
              </a:rPr>
              <a:t>- «Разработка Рекомендации КООМЕТ «Метрологический контроль измерительных информационных систем. Общие положения»; </a:t>
            </a:r>
          </a:p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ru-RU" altLang="ru-RU" sz="1600">
                <a:latin typeface="Arial" panose="020B0604020202020204" pitchFamily="34" charset="0"/>
              </a:rPr>
              <a:t>- «Разработка Рекомендации КООМЕТ «Процедура проведения работ по метрологической экспертизе технической документации измерительных информационных систем»;</a:t>
            </a:r>
          </a:p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ru-RU" altLang="ru-RU" sz="1600">
                <a:latin typeface="Arial" panose="020B0604020202020204" pitchFamily="34" charset="0"/>
              </a:rPr>
              <a:t>- «Разработка Рекомендации КООМЕТ «Процедура установления межповерочных интервалов измерительных каналов измерительных информационных систем». </a:t>
            </a:r>
          </a:p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ru-RU" altLang="ru-RU" sz="1700">
                <a:latin typeface="Arial" panose="020B0604020202020204" pitchFamily="34" charset="0"/>
              </a:rPr>
              <a:t>Руководитель РГ (А.Кричивец, Украина) должен также организовать среди членов РГ по ИС обсуждение предлагаемых проектов Информация о ходе реализации проектов будет представлена на очередном заседании ТК 2 в 2018 году.</a:t>
            </a:r>
          </a:p>
        </p:txBody>
      </p:sp>
      <p:sp>
        <p:nvSpPr>
          <p:cNvPr id="12300" name="Прямоугольник 6"/>
          <p:cNvSpPr>
            <a:spLocks noChangeArrowheads="1"/>
          </p:cNvSpPr>
          <p:nvPr/>
        </p:nvSpPr>
        <p:spPr bwMode="auto">
          <a:xfrm>
            <a:off x="-4763" y="4340225"/>
            <a:ext cx="9150351" cy="2616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176213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en-US" altLang="ru-RU" sz="1700" b="1">
                <a:solidFill>
                  <a:srgbClr val="2267AC"/>
                </a:solidFill>
                <a:latin typeface="Arial" panose="020B0604020202020204" pitchFamily="34" charset="0"/>
              </a:rPr>
              <a:t>Projects of WG on measuring systems:</a:t>
            </a:r>
            <a:endParaRPr lang="ru-RU" altLang="ru-RU" sz="1700" b="1">
              <a:solidFill>
                <a:srgbClr val="2267AC"/>
              </a:solidFill>
              <a:latin typeface="Arial" panose="020B0604020202020204" pitchFamily="34" charset="0"/>
            </a:endParaRPr>
          </a:p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ru-RU" altLang="ru-RU" sz="1600">
                <a:solidFill>
                  <a:srgbClr val="2267AC"/>
                </a:solidFill>
                <a:latin typeface="Arial" panose="020B0604020202020204" pitchFamily="34" charset="0"/>
              </a:rPr>
              <a:t>- «</a:t>
            </a:r>
            <a:r>
              <a:rPr lang="en-US" altLang="ru-RU" sz="1600">
                <a:solidFill>
                  <a:srgbClr val="2267AC"/>
                </a:solidFill>
                <a:latin typeface="Arial" panose="020B0604020202020204" pitchFamily="34" charset="0"/>
              </a:rPr>
              <a:t>Development of a COOMET Recommendation </a:t>
            </a:r>
            <a:r>
              <a:rPr lang="ru-RU" altLang="ru-RU" sz="1600">
                <a:solidFill>
                  <a:srgbClr val="2267AC"/>
                </a:solidFill>
                <a:latin typeface="Arial" panose="020B0604020202020204" pitchFamily="34" charset="0"/>
              </a:rPr>
              <a:t>«</a:t>
            </a:r>
            <a:r>
              <a:rPr lang="en-US" altLang="ru-RU" sz="1600">
                <a:solidFill>
                  <a:srgbClr val="2267AC"/>
                </a:solidFill>
                <a:latin typeface="Arial" panose="020B0604020202020204" pitchFamily="34" charset="0"/>
              </a:rPr>
              <a:t>Metrological control of measuring systems. General provisions</a:t>
            </a:r>
            <a:r>
              <a:rPr lang="ru-RU" altLang="ru-RU" sz="1600">
                <a:solidFill>
                  <a:srgbClr val="2267AC"/>
                </a:solidFill>
                <a:latin typeface="Arial" panose="020B0604020202020204" pitchFamily="34" charset="0"/>
              </a:rPr>
              <a:t>»</a:t>
            </a:r>
            <a:r>
              <a:rPr lang="en-US" altLang="ru-RU" sz="1600">
                <a:solidFill>
                  <a:srgbClr val="2267AC"/>
                </a:solidFill>
                <a:latin typeface="Arial" panose="020B0604020202020204" pitchFamily="34" charset="0"/>
              </a:rPr>
              <a:t>;</a:t>
            </a:r>
            <a:endParaRPr lang="ru-RU" altLang="ru-RU" sz="1600">
              <a:solidFill>
                <a:srgbClr val="2267AC"/>
              </a:solidFill>
              <a:latin typeface="Arial" panose="020B0604020202020204" pitchFamily="34" charset="0"/>
            </a:endParaRPr>
          </a:p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ru-RU" altLang="ru-RU" sz="1600">
                <a:solidFill>
                  <a:srgbClr val="2267AC"/>
                </a:solidFill>
                <a:latin typeface="Arial" panose="020B0604020202020204" pitchFamily="34" charset="0"/>
              </a:rPr>
              <a:t>- «</a:t>
            </a:r>
            <a:r>
              <a:rPr lang="en-US" altLang="ru-RU" sz="1600">
                <a:solidFill>
                  <a:srgbClr val="2267AC"/>
                </a:solidFill>
                <a:latin typeface="Arial" panose="020B0604020202020204" pitchFamily="34" charset="0"/>
              </a:rPr>
              <a:t>Development of a COOMET Recommendation </a:t>
            </a:r>
            <a:r>
              <a:rPr lang="ru-RU" altLang="ru-RU" sz="1600">
                <a:solidFill>
                  <a:srgbClr val="2267AC"/>
                </a:solidFill>
                <a:latin typeface="Arial" panose="020B0604020202020204" pitchFamily="34" charset="0"/>
              </a:rPr>
              <a:t>«</a:t>
            </a:r>
            <a:r>
              <a:rPr lang="en-US" altLang="ru-RU" sz="1600">
                <a:solidFill>
                  <a:srgbClr val="2267AC"/>
                </a:solidFill>
                <a:latin typeface="Arial" panose="020B0604020202020204" pitchFamily="34" charset="0"/>
              </a:rPr>
              <a:t>Procedure of metrological expertise of technical documents of measuring systems</a:t>
            </a:r>
            <a:r>
              <a:rPr lang="ru-RU" altLang="ru-RU" sz="1600">
                <a:solidFill>
                  <a:srgbClr val="2267AC"/>
                </a:solidFill>
                <a:latin typeface="Arial" panose="020B0604020202020204" pitchFamily="34" charset="0"/>
              </a:rPr>
              <a:t>»</a:t>
            </a:r>
            <a:r>
              <a:rPr lang="en-US" altLang="ru-RU" sz="1600">
                <a:solidFill>
                  <a:srgbClr val="2267AC"/>
                </a:solidFill>
                <a:latin typeface="Arial" panose="020B0604020202020204" pitchFamily="34" charset="0"/>
              </a:rPr>
              <a:t>;</a:t>
            </a:r>
            <a:endParaRPr lang="ru-RU" altLang="ru-RU" sz="1600">
              <a:solidFill>
                <a:srgbClr val="2267AC"/>
              </a:solidFill>
              <a:latin typeface="Arial" panose="020B0604020202020204" pitchFamily="34" charset="0"/>
            </a:endParaRPr>
          </a:p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ru-RU" altLang="ru-RU" sz="1600">
                <a:solidFill>
                  <a:srgbClr val="2267AC"/>
                </a:solidFill>
                <a:latin typeface="Arial" panose="020B0604020202020204" pitchFamily="34" charset="0"/>
              </a:rPr>
              <a:t>- «</a:t>
            </a:r>
            <a:r>
              <a:rPr lang="en-US" altLang="ru-RU" sz="1600">
                <a:solidFill>
                  <a:srgbClr val="2267AC"/>
                </a:solidFill>
                <a:latin typeface="Arial" panose="020B0604020202020204" pitchFamily="34" charset="0"/>
              </a:rPr>
              <a:t>Development of a COOMET Recommendation </a:t>
            </a:r>
            <a:r>
              <a:rPr lang="ru-RU" altLang="ru-RU" sz="1600">
                <a:solidFill>
                  <a:srgbClr val="2267AC"/>
                </a:solidFill>
                <a:latin typeface="Arial" panose="020B0604020202020204" pitchFamily="34" charset="0"/>
              </a:rPr>
              <a:t>«</a:t>
            </a:r>
            <a:r>
              <a:rPr lang="en-US" altLang="ru-RU" sz="1600">
                <a:solidFill>
                  <a:srgbClr val="2267AC"/>
                </a:solidFill>
                <a:latin typeface="Arial" panose="020B0604020202020204" pitchFamily="34" charset="0"/>
              </a:rPr>
              <a:t>Procedure for specifying recalibration intervals of measuring channels of measuring systems</a:t>
            </a:r>
            <a:r>
              <a:rPr lang="ru-RU" altLang="ru-RU" sz="1600">
                <a:solidFill>
                  <a:srgbClr val="2267AC"/>
                </a:solidFill>
                <a:latin typeface="Arial" panose="020B0604020202020204" pitchFamily="34" charset="0"/>
              </a:rPr>
              <a:t>»</a:t>
            </a:r>
            <a:r>
              <a:rPr lang="en-US" altLang="ru-RU" sz="1600">
                <a:solidFill>
                  <a:srgbClr val="2267AC"/>
                </a:solidFill>
                <a:latin typeface="Arial" panose="020B0604020202020204" pitchFamily="34" charset="0"/>
              </a:rPr>
              <a:t>.</a:t>
            </a:r>
            <a:endParaRPr lang="ru-RU" altLang="ru-RU" sz="1600">
              <a:solidFill>
                <a:srgbClr val="2267AC"/>
              </a:solidFill>
              <a:latin typeface="Arial" panose="020B0604020202020204" pitchFamily="34" charset="0"/>
            </a:endParaRPr>
          </a:p>
          <a:p>
            <a:pPr algn="just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ru-RU" sz="1700">
                <a:solidFill>
                  <a:srgbClr val="2267AC"/>
                </a:solidFill>
                <a:latin typeface="Arial" panose="020B0604020202020204" pitchFamily="34" charset="0"/>
              </a:rPr>
              <a:t>Head of WG (Alexander Krichevets, Ukraine) should discuss proposed projects within WG on MS</a:t>
            </a:r>
            <a:r>
              <a:rPr lang="ru-RU" altLang="ru-RU" sz="1700">
                <a:solidFill>
                  <a:srgbClr val="2267AC"/>
                </a:solidFill>
                <a:latin typeface="Arial" panose="020B0604020202020204" pitchFamily="34" charset="0"/>
              </a:rPr>
              <a:t>. </a:t>
            </a:r>
            <a:r>
              <a:rPr lang="en-US" altLang="ru-RU" sz="1700">
                <a:solidFill>
                  <a:srgbClr val="2267AC"/>
                </a:solidFill>
                <a:latin typeface="Arial" panose="020B0604020202020204" pitchFamily="34" charset="0"/>
              </a:rPr>
              <a:t>The information about realization of the CООМЕТ project will be presented by coordinators at the next TC 2 meeting in 2018.</a:t>
            </a:r>
            <a:endParaRPr lang="ru-RU" altLang="ru-RU" sz="1700">
              <a:solidFill>
                <a:srgbClr val="2267AC"/>
              </a:solidFill>
              <a:latin typeface="Arial" panose="020B0604020202020204" pitchFamily="34" charset="0"/>
            </a:endParaRPr>
          </a:p>
        </p:txBody>
      </p:sp>
      <p:sp>
        <p:nvSpPr>
          <p:cNvPr id="12301" name="Прямоугольник 2"/>
          <p:cNvSpPr>
            <a:spLocks noChangeArrowheads="1"/>
          </p:cNvSpPr>
          <p:nvPr/>
        </p:nvSpPr>
        <p:spPr bwMode="auto">
          <a:xfrm>
            <a:off x="1588" y="1200150"/>
            <a:ext cx="9144000" cy="553998"/>
          </a:xfrm>
          <a:prstGeom prst="rect">
            <a:avLst/>
          </a:prstGeom>
          <a:solidFill>
            <a:srgbClr val="CCFF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176213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176213" indent="0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500" b="1" dirty="0">
                <a:latin typeface="Arial" panose="020B0604020202020204" pitchFamily="34" charset="0"/>
              </a:rPr>
              <a:t>ПК 2.2 «Технологии измерительных приборов и систем в законодательной метрологии» / </a:t>
            </a:r>
            <a:br>
              <a:rPr lang="ru-RU" altLang="ru-RU" sz="1500" b="1" dirty="0">
                <a:latin typeface="Arial" panose="020B0604020202020204" pitchFamily="34" charset="0"/>
              </a:rPr>
            </a:br>
            <a:r>
              <a:rPr lang="en-US" altLang="ru-RU" sz="1500" b="1" dirty="0">
                <a:solidFill>
                  <a:srgbClr val="2267AC"/>
                </a:solidFill>
                <a:latin typeface="Arial" panose="020B0604020202020204" pitchFamily="34" charset="0"/>
              </a:rPr>
              <a:t>SC 2.</a:t>
            </a:r>
            <a:r>
              <a:rPr lang="ru-RU" altLang="ru-RU" sz="1500" b="1" dirty="0">
                <a:solidFill>
                  <a:srgbClr val="2267AC"/>
                </a:solidFill>
                <a:latin typeface="Arial" panose="020B0604020202020204" pitchFamily="34" charset="0"/>
              </a:rPr>
              <a:t>2</a:t>
            </a:r>
            <a:r>
              <a:rPr lang="en-US" altLang="ru-RU" sz="1500" b="1" dirty="0">
                <a:solidFill>
                  <a:srgbClr val="2267AC"/>
                </a:solidFill>
                <a:latin typeface="Arial" panose="020B0604020202020204" pitchFamily="34" charset="0"/>
              </a:rPr>
              <a:t> </a:t>
            </a:r>
            <a:r>
              <a:rPr lang="ru-RU" altLang="ru-RU" sz="1500" b="1" dirty="0">
                <a:solidFill>
                  <a:srgbClr val="2267AC"/>
                </a:solidFill>
                <a:latin typeface="Arial" panose="020B0604020202020204" pitchFamily="34" charset="0"/>
              </a:rPr>
              <a:t>«</a:t>
            </a:r>
            <a:r>
              <a:rPr lang="en-US" altLang="ru-RU" sz="1500" b="1" dirty="0">
                <a:solidFill>
                  <a:srgbClr val="2267AC"/>
                </a:solidFill>
                <a:latin typeface="Arial" panose="020B0604020202020204" pitchFamily="34" charset="0"/>
              </a:rPr>
              <a:t>Technologies of Measuring Devices and Systems in Legal Metrology</a:t>
            </a:r>
            <a:r>
              <a:rPr lang="ru-RU" altLang="ru-RU" sz="1500" b="1" dirty="0">
                <a:solidFill>
                  <a:srgbClr val="2267AC"/>
                </a:solidFill>
                <a:latin typeface="Arial" panose="020B0604020202020204" pitchFamily="34" charset="0"/>
              </a:rPr>
              <a:t>»</a:t>
            </a:r>
            <a:endParaRPr lang="en-US" altLang="ru-RU" sz="1500" b="1" dirty="0">
              <a:solidFill>
                <a:srgbClr val="2267AC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hteck 9"/>
          <p:cNvSpPr/>
          <p:nvPr/>
        </p:nvSpPr>
        <p:spPr>
          <a:xfrm>
            <a:off x="0" y="0"/>
            <a:ext cx="9144000" cy="1122363"/>
          </a:xfrm>
          <a:prstGeom prst="rect">
            <a:avLst/>
          </a:prstGeom>
          <a:gradFill flip="none" rotWithShape="1">
            <a:gsLst>
              <a:gs pos="0">
                <a:srgbClr val="009ED8"/>
              </a:gs>
              <a:gs pos="100000">
                <a:srgbClr val="97E4FF"/>
              </a:gs>
              <a:gs pos="0">
                <a:srgbClr val="009ED8">
                  <a:lumMod val="100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de-DE"/>
          </a:p>
        </p:txBody>
      </p:sp>
      <p:pic>
        <p:nvPicPr>
          <p:cNvPr id="13315" name="Picture 2" descr="D:\_daten\dienstliches\2014\ppt\PPT_HG_Folie_02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6281738"/>
            <a:ext cx="9144000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16" name="Textplatzhalter 13"/>
          <p:cNvSpPr txBox="1">
            <a:spLocks/>
          </p:cNvSpPr>
          <p:nvPr/>
        </p:nvSpPr>
        <p:spPr bwMode="auto">
          <a:xfrm>
            <a:off x="354013" y="6461125"/>
            <a:ext cx="3148012" cy="260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 defTabSz="45720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defTabSz="45720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defTabSz="4572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defTabSz="4572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defTabSz="4572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de-DE" altLang="ru-RU" sz="900">
                <a:latin typeface="Arial" panose="020B0604020202020204" pitchFamily="34" charset="0"/>
              </a:rPr>
              <a:t> Division Q „Scientific-technical cross-sectional tasks“</a:t>
            </a:r>
          </a:p>
        </p:txBody>
      </p:sp>
      <p:sp>
        <p:nvSpPr>
          <p:cNvPr id="13317" name="Textplatzhalter 13"/>
          <p:cNvSpPr txBox="1">
            <a:spLocks/>
          </p:cNvSpPr>
          <p:nvPr/>
        </p:nvSpPr>
        <p:spPr bwMode="auto">
          <a:xfrm>
            <a:off x="3052763" y="6461125"/>
            <a:ext cx="3113087" cy="260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 defTabSz="45720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defTabSz="45720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defTabSz="4572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defTabSz="4572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defTabSz="4572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de-DE" altLang="ru-RU" sz="900">
                <a:latin typeface="Arial" panose="020B0604020202020204" pitchFamily="34" charset="0"/>
              </a:rPr>
              <a:t>Report TC 2 Legal Metrology</a:t>
            </a:r>
          </a:p>
        </p:txBody>
      </p:sp>
      <p:sp>
        <p:nvSpPr>
          <p:cNvPr id="13318" name="Textfeld 19"/>
          <p:cNvSpPr txBox="1">
            <a:spLocks noChangeArrowheads="1"/>
          </p:cNvSpPr>
          <p:nvPr/>
        </p:nvSpPr>
        <p:spPr bwMode="auto">
          <a:xfrm>
            <a:off x="7415213" y="6477000"/>
            <a:ext cx="13716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de-DE" altLang="ru-RU" sz="900">
                <a:latin typeface="Arial" panose="020B0604020202020204" pitchFamily="34" charset="0"/>
              </a:rPr>
              <a:t>Seite </a:t>
            </a:r>
            <a:fld id="{B7F66003-3417-40F4-B069-05046343D5CF}" type="slidenum">
              <a:rPr lang="de-DE" altLang="ru-RU" sz="900">
                <a:latin typeface="Arial" panose="020B0604020202020204" pitchFamily="34" charset="0"/>
              </a:rPr>
              <a:pPr algn="r" eaLnBrk="1" hangingPunct="1">
                <a:spcBef>
                  <a:spcPct val="0"/>
                </a:spcBef>
                <a:buFontTx/>
                <a:buNone/>
              </a:pPr>
              <a:t>12</a:t>
            </a:fld>
            <a:r>
              <a:rPr lang="de-DE" altLang="ru-RU" sz="900">
                <a:latin typeface="Arial" panose="020B0604020202020204" pitchFamily="34" charset="0"/>
              </a:rPr>
              <a:t> von 8</a:t>
            </a:r>
          </a:p>
        </p:txBody>
      </p:sp>
      <p:sp>
        <p:nvSpPr>
          <p:cNvPr id="21" name="Rechteck 20"/>
          <p:cNvSpPr/>
          <p:nvPr/>
        </p:nvSpPr>
        <p:spPr>
          <a:xfrm>
            <a:off x="0" y="6281738"/>
            <a:ext cx="9144000" cy="5857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de-DE" dirty="0">
              <a:solidFill>
                <a:srgbClr val="C00000"/>
              </a:solidFill>
            </a:endParaRPr>
          </a:p>
        </p:txBody>
      </p:sp>
      <p:pic>
        <p:nvPicPr>
          <p:cNvPr id="13320" name="Picture 2" descr="http://www.coomet.org/images/coomet.gif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76200"/>
            <a:ext cx="19050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20" name="Прямая соединительная линия 19"/>
          <p:cNvCxnSpPr/>
          <p:nvPr/>
        </p:nvCxnSpPr>
        <p:spPr>
          <a:xfrm flipV="1">
            <a:off x="3495675" y="571500"/>
            <a:ext cx="4452938" cy="12700"/>
          </a:xfrm>
          <a:prstGeom prst="line">
            <a:avLst/>
          </a:prstGeom>
          <a:ln w="38100">
            <a:solidFill>
              <a:srgbClr val="2167A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322" name="Прямоугольник 2"/>
          <p:cNvSpPr>
            <a:spLocks noChangeArrowheads="1"/>
          </p:cNvSpPr>
          <p:nvPr/>
        </p:nvSpPr>
        <p:spPr bwMode="auto">
          <a:xfrm>
            <a:off x="996699" y="1955774"/>
            <a:ext cx="8036594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176213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ru-RU" altLang="ru-RU" sz="1800" dirty="0">
                <a:latin typeface="Arial" panose="020B0604020202020204" pitchFamily="34" charset="0"/>
              </a:rPr>
              <a:t>Проект </a:t>
            </a:r>
            <a:r>
              <a:rPr lang="ru-RU" altLang="ru-RU" sz="1800" b="1" dirty="0">
                <a:latin typeface="Arial" panose="020B0604020202020204" pitchFamily="34" charset="0"/>
              </a:rPr>
              <a:t>740/</a:t>
            </a:r>
            <a:r>
              <a:rPr lang="en-US" altLang="ru-RU" sz="1800" b="1" dirty="0">
                <a:latin typeface="Arial" panose="020B0604020202020204" pitchFamily="34" charset="0"/>
              </a:rPr>
              <a:t>UA</a:t>
            </a:r>
            <a:r>
              <a:rPr lang="ru-RU" altLang="ru-RU" sz="1800" b="1" dirty="0">
                <a:latin typeface="Arial" panose="020B0604020202020204" pitchFamily="34" charset="0"/>
              </a:rPr>
              <a:t>/</a:t>
            </a:r>
            <a:r>
              <a:rPr lang="en-US" altLang="ru-RU" sz="1800" b="1" dirty="0">
                <a:latin typeface="Arial" panose="020B0604020202020204" pitchFamily="34" charset="0"/>
              </a:rPr>
              <a:t>18</a:t>
            </a:r>
            <a:r>
              <a:rPr lang="en-US" altLang="ru-RU" sz="1800" dirty="0">
                <a:latin typeface="Arial" panose="020B0604020202020204" pitchFamily="34" charset="0"/>
              </a:rPr>
              <a:t> </a:t>
            </a:r>
            <a:r>
              <a:rPr lang="ru-RU" altLang="ru-RU" sz="1800" dirty="0">
                <a:latin typeface="Arial" panose="020B0604020202020204" pitchFamily="34" charset="0"/>
              </a:rPr>
              <a:t>«Перевод документа </a:t>
            </a:r>
            <a:r>
              <a:rPr lang="en-US" altLang="ru-RU" sz="1800" dirty="0">
                <a:latin typeface="Arial" panose="020B0604020202020204" pitchFamily="34" charset="0"/>
              </a:rPr>
              <a:t>WELMEC </a:t>
            </a:r>
            <a:r>
              <a:rPr lang="ru-RU" altLang="ru-RU" sz="1800" dirty="0">
                <a:latin typeface="Arial" panose="020B0604020202020204" pitchFamily="34" charset="0"/>
              </a:rPr>
              <a:t>7.2 «Руководство по программному обеспечению» (редакция 2015 г.)»</a:t>
            </a:r>
            <a:endParaRPr lang="en-US" altLang="ru-RU" sz="1800" dirty="0">
              <a:latin typeface="Arial" panose="020B0604020202020204" pitchFamily="34" charset="0"/>
            </a:endParaRPr>
          </a:p>
          <a:p>
            <a:pPr indent="0" algn="just" eaLnBrk="1" hangingPunct="1">
              <a:spcBef>
                <a:spcPct val="0"/>
              </a:spcBef>
              <a:buFontTx/>
              <a:buNone/>
            </a:pPr>
            <a:r>
              <a:rPr lang="ru-RU" altLang="ru-RU" sz="1800" dirty="0">
                <a:latin typeface="Arial" panose="020B0604020202020204" pitchFamily="34" charset="0"/>
              </a:rPr>
              <a:t>(координатор – </a:t>
            </a:r>
            <a:r>
              <a:rPr lang="ru-RU" altLang="ru-RU" sz="1800" dirty="0" err="1">
                <a:latin typeface="Arial" panose="020B0604020202020204" pitchFamily="34" charset="0"/>
              </a:rPr>
              <a:t>Укрметртестстандарт</a:t>
            </a:r>
            <a:r>
              <a:rPr lang="ru-RU" altLang="ru-RU" sz="1800" dirty="0">
                <a:latin typeface="Arial" panose="020B0604020202020204" pitchFamily="34" charset="0"/>
              </a:rPr>
              <a:t>, Украина).</a:t>
            </a:r>
          </a:p>
        </p:txBody>
      </p:sp>
      <p:sp>
        <p:nvSpPr>
          <p:cNvPr id="13323" name="Прямоугольник 6"/>
          <p:cNvSpPr>
            <a:spLocks noChangeArrowheads="1"/>
          </p:cNvSpPr>
          <p:nvPr/>
        </p:nvSpPr>
        <p:spPr bwMode="auto">
          <a:xfrm>
            <a:off x="-1588" y="4646957"/>
            <a:ext cx="810101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176213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en-US" altLang="ru-RU" sz="1800" dirty="0">
                <a:solidFill>
                  <a:srgbClr val="2267AC"/>
                </a:solidFill>
                <a:latin typeface="Arial" panose="020B0604020202020204" pitchFamily="34" charset="0"/>
              </a:rPr>
              <a:t>Project </a:t>
            </a:r>
            <a:r>
              <a:rPr lang="en-US" altLang="ru-RU" sz="1800" b="1" dirty="0">
                <a:solidFill>
                  <a:srgbClr val="2267AC"/>
                </a:solidFill>
                <a:latin typeface="Arial" panose="020B0604020202020204" pitchFamily="34" charset="0"/>
              </a:rPr>
              <a:t>740/UA/18</a:t>
            </a:r>
            <a:r>
              <a:rPr lang="en-US" altLang="ru-RU" sz="1800" dirty="0">
                <a:solidFill>
                  <a:srgbClr val="2267AC"/>
                </a:solidFill>
                <a:latin typeface="Arial" panose="020B0604020202020204" pitchFamily="34" charset="0"/>
              </a:rPr>
              <a:t> </a:t>
            </a:r>
            <a:r>
              <a:rPr lang="ru-RU" altLang="ru-RU" sz="1800" dirty="0">
                <a:solidFill>
                  <a:srgbClr val="2267AC"/>
                </a:solidFill>
                <a:latin typeface="Arial" panose="020B0604020202020204" pitchFamily="34" charset="0"/>
              </a:rPr>
              <a:t>«</a:t>
            </a:r>
            <a:r>
              <a:rPr lang="en-US" altLang="ru-RU" sz="1800" dirty="0">
                <a:solidFill>
                  <a:srgbClr val="2267AC"/>
                </a:solidFill>
                <a:latin typeface="Arial" panose="020B0604020202020204" pitchFamily="34" charset="0"/>
              </a:rPr>
              <a:t>Translation of WELMEC 7.2 </a:t>
            </a:r>
            <a:r>
              <a:rPr lang="ru-RU" altLang="ru-RU" sz="1800" dirty="0">
                <a:solidFill>
                  <a:srgbClr val="2267AC"/>
                </a:solidFill>
                <a:latin typeface="Arial" panose="020B0604020202020204" pitchFamily="34" charset="0"/>
              </a:rPr>
              <a:t>«</a:t>
            </a:r>
            <a:r>
              <a:rPr lang="en-US" altLang="ru-RU" sz="1800" dirty="0">
                <a:solidFill>
                  <a:srgbClr val="2267AC"/>
                </a:solidFill>
                <a:latin typeface="Arial" panose="020B0604020202020204" pitchFamily="34" charset="0"/>
              </a:rPr>
              <a:t>Software Guide</a:t>
            </a:r>
            <a:r>
              <a:rPr lang="ru-RU" altLang="ru-RU" sz="1800" dirty="0">
                <a:solidFill>
                  <a:srgbClr val="2267AC"/>
                </a:solidFill>
                <a:latin typeface="Arial" panose="020B0604020202020204" pitchFamily="34" charset="0"/>
              </a:rPr>
              <a:t>»</a:t>
            </a:r>
            <a:r>
              <a:rPr lang="en-US" altLang="ru-RU" sz="1800" dirty="0">
                <a:solidFill>
                  <a:srgbClr val="2267AC"/>
                </a:solidFill>
                <a:latin typeface="Arial" panose="020B0604020202020204" pitchFamily="34" charset="0"/>
              </a:rPr>
              <a:t> (2015)</a:t>
            </a:r>
            <a:r>
              <a:rPr lang="ru-RU" altLang="ru-RU" sz="1800" dirty="0">
                <a:solidFill>
                  <a:srgbClr val="2267AC"/>
                </a:solidFill>
                <a:latin typeface="Arial" panose="020B0604020202020204" pitchFamily="34" charset="0"/>
              </a:rPr>
              <a:t>»</a:t>
            </a:r>
            <a:r>
              <a:rPr lang="en-US" altLang="ru-RU" sz="1800" dirty="0">
                <a:solidFill>
                  <a:srgbClr val="2267AC"/>
                </a:solidFill>
                <a:latin typeface="Arial" panose="020B0604020202020204" pitchFamily="34" charset="0"/>
              </a:rPr>
              <a:t> (coordinator – </a:t>
            </a:r>
            <a:r>
              <a:rPr lang="en-US" altLang="ru-RU" sz="1800" dirty="0" err="1">
                <a:solidFill>
                  <a:srgbClr val="2267AC"/>
                </a:solidFill>
                <a:latin typeface="Arial" panose="020B0604020202020204" pitchFamily="34" charset="0"/>
              </a:rPr>
              <a:t>Ukrmetrteststandart</a:t>
            </a:r>
            <a:r>
              <a:rPr lang="en-US" altLang="ru-RU" sz="1800" dirty="0">
                <a:solidFill>
                  <a:srgbClr val="2267AC"/>
                </a:solidFill>
                <a:latin typeface="Arial" panose="020B0604020202020204" pitchFamily="34" charset="0"/>
              </a:rPr>
              <a:t>, Ukraine).</a:t>
            </a:r>
            <a:endParaRPr lang="ru-RU" altLang="ru-RU" sz="1800" dirty="0">
              <a:solidFill>
                <a:srgbClr val="2267AC"/>
              </a:solidFill>
              <a:latin typeface="Arial" panose="020B0604020202020204" pitchFamily="34" charset="0"/>
            </a:endParaRPr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2301875" y="-33338"/>
            <a:ext cx="6843713" cy="1122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200"/>
              </a:spcAft>
              <a:defRPr/>
            </a:pPr>
            <a:r>
              <a:rPr lang="ru-RU" b="1" dirty="0">
                <a:latin typeface="Arial" panose="020B0604020202020204" pitchFamily="34" charset="0"/>
              </a:rPr>
              <a:t>Выполняемые проекты КООМЕТ в рамках ПК 2.</a:t>
            </a:r>
            <a:r>
              <a:rPr lang="en-US" b="1" dirty="0">
                <a:latin typeface="Arial" panose="020B0604020202020204" pitchFamily="34" charset="0"/>
              </a:rPr>
              <a:t>2</a:t>
            </a:r>
            <a:r>
              <a:rPr lang="ru-RU" b="1" dirty="0">
                <a:latin typeface="Arial" panose="020B0604020202020204" pitchFamily="34" charset="0"/>
              </a:rPr>
              <a:t> </a:t>
            </a:r>
            <a:endParaRPr lang="en-US" b="1" dirty="0">
              <a:latin typeface="Arial" panose="020B0604020202020204" pitchFamily="34" charset="0"/>
            </a:endParaRPr>
          </a:p>
          <a:p>
            <a:pPr algn="ctr" eaLnBrk="1" fontAlgn="auto" hangingPunct="1">
              <a:spcBef>
                <a:spcPts val="200"/>
              </a:spcBef>
              <a:spcAft>
                <a:spcPts val="0"/>
              </a:spcAft>
              <a:defRPr/>
            </a:pPr>
            <a:endParaRPr lang="en-US" sz="1100" b="1" dirty="0">
              <a:solidFill>
                <a:srgbClr val="DB2B20"/>
              </a:solidFill>
              <a:latin typeface="Arial" panose="020B0604020202020204" pitchFamily="34" charset="0"/>
            </a:endParaRPr>
          </a:p>
          <a:p>
            <a:pPr algn="ctr" eaLnBrk="1" fontAlgn="auto" hangingPunct="1">
              <a:spcBef>
                <a:spcPts val="20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rgbClr val="DB2B20"/>
                </a:solidFill>
                <a:latin typeface="Arial" panose="020B0604020202020204" pitchFamily="34" charset="0"/>
              </a:rPr>
              <a:t>COOMET projects under development</a:t>
            </a:r>
            <a:r>
              <a:rPr lang="ru-RU" b="1" dirty="0">
                <a:solidFill>
                  <a:srgbClr val="DB2B20"/>
                </a:solidFill>
                <a:latin typeface="Arial" panose="020B0604020202020204" pitchFamily="34" charset="0"/>
              </a:rPr>
              <a:t> </a:t>
            </a:r>
            <a:r>
              <a:rPr lang="en-US" b="1" dirty="0">
                <a:solidFill>
                  <a:srgbClr val="DB2B20"/>
                </a:solidFill>
                <a:latin typeface="Arial" panose="020B0604020202020204" pitchFamily="34" charset="0"/>
              </a:rPr>
              <a:t>in SC 2.2</a:t>
            </a:r>
            <a:endParaRPr lang="ru-RU" b="1" dirty="0">
              <a:solidFill>
                <a:srgbClr val="DB2B20"/>
              </a:solidFill>
              <a:latin typeface="Arial" panose="020B0604020202020204" pitchFamily="34" charset="0"/>
            </a:endParaRPr>
          </a:p>
        </p:txBody>
      </p:sp>
      <p:sp>
        <p:nvSpPr>
          <p:cNvPr id="13325" name="Прямоугольник 2"/>
          <p:cNvSpPr>
            <a:spLocks noChangeArrowheads="1"/>
          </p:cNvSpPr>
          <p:nvPr/>
        </p:nvSpPr>
        <p:spPr bwMode="auto">
          <a:xfrm>
            <a:off x="1588" y="1200150"/>
            <a:ext cx="9144000" cy="553998"/>
          </a:xfrm>
          <a:prstGeom prst="rect">
            <a:avLst/>
          </a:prstGeom>
          <a:solidFill>
            <a:srgbClr val="CCFF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176213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176213" indent="0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500" b="1" dirty="0">
                <a:latin typeface="Arial" panose="020B0604020202020204" pitchFamily="34" charset="0"/>
              </a:rPr>
              <a:t>ПК 2.2 «Технологии измерительных приборов и систем в законодательной метрологии» / </a:t>
            </a:r>
            <a:br>
              <a:rPr lang="ru-RU" altLang="ru-RU" sz="1500" b="1" dirty="0">
                <a:latin typeface="Arial" panose="020B0604020202020204" pitchFamily="34" charset="0"/>
              </a:rPr>
            </a:br>
            <a:r>
              <a:rPr lang="en-US" altLang="ru-RU" sz="1500" b="1" dirty="0">
                <a:solidFill>
                  <a:srgbClr val="2267AC"/>
                </a:solidFill>
                <a:latin typeface="Arial" panose="020B0604020202020204" pitchFamily="34" charset="0"/>
              </a:rPr>
              <a:t>SC 2.</a:t>
            </a:r>
            <a:r>
              <a:rPr lang="ru-RU" altLang="ru-RU" sz="1500" b="1" dirty="0">
                <a:solidFill>
                  <a:srgbClr val="2267AC"/>
                </a:solidFill>
                <a:latin typeface="Arial" panose="020B0604020202020204" pitchFamily="34" charset="0"/>
              </a:rPr>
              <a:t>2</a:t>
            </a:r>
            <a:r>
              <a:rPr lang="en-US" altLang="ru-RU" sz="1500" b="1" dirty="0">
                <a:solidFill>
                  <a:srgbClr val="2267AC"/>
                </a:solidFill>
                <a:latin typeface="Arial" panose="020B0604020202020204" pitchFamily="34" charset="0"/>
              </a:rPr>
              <a:t> </a:t>
            </a:r>
            <a:r>
              <a:rPr lang="ru-RU" altLang="ru-RU" sz="1500" b="1" dirty="0">
                <a:solidFill>
                  <a:srgbClr val="2267AC"/>
                </a:solidFill>
                <a:latin typeface="Arial" panose="020B0604020202020204" pitchFamily="34" charset="0"/>
              </a:rPr>
              <a:t>«</a:t>
            </a:r>
            <a:r>
              <a:rPr lang="en-US" altLang="ru-RU" sz="1500" b="1" dirty="0">
                <a:solidFill>
                  <a:srgbClr val="2267AC"/>
                </a:solidFill>
                <a:latin typeface="Arial" panose="020B0604020202020204" pitchFamily="34" charset="0"/>
              </a:rPr>
              <a:t>Technologies of Measuring Devices and Systems in Legal Metrology</a:t>
            </a:r>
            <a:r>
              <a:rPr lang="ru-RU" altLang="ru-RU" sz="1500" b="1" dirty="0">
                <a:solidFill>
                  <a:srgbClr val="2267AC"/>
                </a:solidFill>
                <a:latin typeface="Arial" panose="020B0604020202020204" pitchFamily="34" charset="0"/>
              </a:rPr>
              <a:t>»</a:t>
            </a:r>
            <a:endParaRPr lang="en-US" altLang="ru-RU" sz="1500" b="1" dirty="0">
              <a:solidFill>
                <a:srgbClr val="2267AC"/>
              </a:solidFill>
              <a:latin typeface="Arial" panose="020B0604020202020204" pitchFamily="34" charset="0"/>
            </a:endParaRPr>
          </a:p>
        </p:txBody>
      </p:sp>
      <p:sp>
        <p:nvSpPr>
          <p:cNvPr id="14" name="Стрелка вправо с вырезом 13"/>
          <p:cNvSpPr/>
          <p:nvPr/>
        </p:nvSpPr>
        <p:spPr>
          <a:xfrm>
            <a:off x="125163" y="1865273"/>
            <a:ext cx="871536" cy="1060880"/>
          </a:xfrm>
          <a:prstGeom prst="notchedRightArrow">
            <a:avLst/>
          </a:prstGeom>
          <a:solidFill>
            <a:srgbClr val="2267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endParaRPr lang="ru-RU" sz="2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-1588" y="2890216"/>
            <a:ext cx="914558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176213"/>
            <a:r>
              <a:rPr lang="ru-RU" altLang="ru-RU" sz="1800" i="1" dirty="0">
                <a:latin typeface="Arial" panose="020B0604020202020204" pitchFamily="34" charset="0"/>
              </a:rPr>
              <a:t>Новый проект, координатор ждет информацию о заинтересованных участниках работ по проекту.</a:t>
            </a:r>
            <a:endParaRPr lang="en-US" altLang="ru-RU" sz="1800" i="1" dirty="0">
              <a:latin typeface="Arial" panose="020B0604020202020204" pitchFamily="34" charset="0"/>
            </a:endParaRPr>
          </a:p>
          <a:p>
            <a:pPr indent="176213"/>
            <a:r>
              <a:rPr lang="ru-RU" altLang="ru-RU" sz="1800" i="1" dirty="0">
                <a:latin typeface="Arial" panose="020B0604020202020204" pitchFamily="34" charset="0"/>
              </a:rPr>
              <a:t>Информация о ходе реализации проекта будет представлена на очередном заседании ТК 2 в 2018.</a:t>
            </a:r>
          </a:p>
        </p:txBody>
      </p:sp>
      <p:sp>
        <p:nvSpPr>
          <p:cNvPr id="16" name="Стрелка вправо с вырезом 15"/>
          <p:cNvSpPr/>
          <p:nvPr/>
        </p:nvSpPr>
        <p:spPr>
          <a:xfrm flipH="1">
            <a:off x="8161756" y="4373825"/>
            <a:ext cx="871537" cy="1042789"/>
          </a:xfrm>
          <a:prstGeom prst="notchedRightArrow">
            <a:avLst/>
          </a:prstGeom>
          <a:solidFill>
            <a:srgbClr val="2267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endParaRPr lang="ru-RU" sz="2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0" y="5477063"/>
            <a:ext cx="914558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176213" algn="just" eaLnBrk="1" hangingPunct="1"/>
            <a:r>
              <a:rPr lang="en-US" altLang="ru-RU" sz="1800" i="1" dirty="0">
                <a:solidFill>
                  <a:srgbClr val="2267AC"/>
                </a:solidFill>
                <a:latin typeface="Arial" panose="020B0604020202020204" pitchFamily="34" charset="0"/>
              </a:rPr>
              <a:t>New project, coordinator is waiting for information from anyone interested in. </a:t>
            </a:r>
            <a:endParaRPr lang="ru-RU" altLang="ru-RU" sz="1800" i="1" dirty="0">
              <a:solidFill>
                <a:srgbClr val="2267AC"/>
              </a:solidFill>
              <a:latin typeface="Arial" panose="020B0604020202020204" pitchFamily="34" charset="0"/>
            </a:endParaRPr>
          </a:p>
          <a:p>
            <a:pPr indent="176213" algn="just" eaLnBrk="1" hangingPunct="1"/>
            <a:r>
              <a:rPr lang="en-US" altLang="ru-RU" sz="1800" i="1" dirty="0">
                <a:solidFill>
                  <a:srgbClr val="2267AC"/>
                </a:solidFill>
                <a:latin typeface="Arial" panose="020B0604020202020204" pitchFamily="34" charset="0"/>
              </a:rPr>
              <a:t>The information about realization of the CООМЕТ project will be presented by coordinators at the next TC 2 meeting in 2018.</a:t>
            </a:r>
            <a:endParaRPr lang="ru-RU" altLang="ru-RU" sz="1800" i="1" dirty="0">
              <a:solidFill>
                <a:srgbClr val="2267AC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hteck 9"/>
          <p:cNvSpPr/>
          <p:nvPr/>
        </p:nvSpPr>
        <p:spPr>
          <a:xfrm>
            <a:off x="0" y="0"/>
            <a:ext cx="9144000" cy="1122363"/>
          </a:xfrm>
          <a:prstGeom prst="rect">
            <a:avLst/>
          </a:prstGeom>
          <a:gradFill flip="none" rotWithShape="1">
            <a:gsLst>
              <a:gs pos="0">
                <a:srgbClr val="009ED8"/>
              </a:gs>
              <a:gs pos="100000">
                <a:srgbClr val="97E4FF"/>
              </a:gs>
              <a:gs pos="0">
                <a:srgbClr val="009ED8">
                  <a:lumMod val="100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de-DE"/>
          </a:p>
        </p:txBody>
      </p:sp>
      <p:pic>
        <p:nvPicPr>
          <p:cNvPr id="14339" name="Picture 2" descr="D:\_daten\dienstliches\2014\ppt\PPT_HG_Folie_02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6281738"/>
            <a:ext cx="9144000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40" name="Textplatzhalter 13"/>
          <p:cNvSpPr txBox="1">
            <a:spLocks/>
          </p:cNvSpPr>
          <p:nvPr/>
        </p:nvSpPr>
        <p:spPr bwMode="auto">
          <a:xfrm>
            <a:off x="354013" y="6461125"/>
            <a:ext cx="3148012" cy="260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 defTabSz="45720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defTabSz="45720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defTabSz="4572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defTabSz="4572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defTabSz="4572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de-DE" altLang="ru-RU" sz="900">
                <a:latin typeface="Arial" panose="020B0604020202020204" pitchFamily="34" charset="0"/>
              </a:rPr>
              <a:t> Division Q „Scientific-technical cross-sectional tasks“</a:t>
            </a:r>
          </a:p>
        </p:txBody>
      </p:sp>
      <p:sp>
        <p:nvSpPr>
          <p:cNvPr id="14341" name="Textplatzhalter 13"/>
          <p:cNvSpPr txBox="1">
            <a:spLocks/>
          </p:cNvSpPr>
          <p:nvPr/>
        </p:nvSpPr>
        <p:spPr bwMode="auto">
          <a:xfrm>
            <a:off x="3052763" y="6461125"/>
            <a:ext cx="3113087" cy="260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 defTabSz="45720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defTabSz="45720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defTabSz="4572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defTabSz="4572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defTabSz="4572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de-DE" altLang="ru-RU" sz="900">
                <a:latin typeface="Arial" panose="020B0604020202020204" pitchFamily="34" charset="0"/>
              </a:rPr>
              <a:t>Report TC 2 Legal Metrology</a:t>
            </a:r>
          </a:p>
        </p:txBody>
      </p:sp>
      <p:sp>
        <p:nvSpPr>
          <p:cNvPr id="14342" name="Textfeld 19"/>
          <p:cNvSpPr txBox="1">
            <a:spLocks noChangeArrowheads="1"/>
          </p:cNvSpPr>
          <p:nvPr/>
        </p:nvSpPr>
        <p:spPr bwMode="auto">
          <a:xfrm>
            <a:off x="7415213" y="6477000"/>
            <a:ext cx="13716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de-DE" altLang="ru-RU" sz="900">
                <a:latin typeface="Arial" panose="020B0604020202020204" pitchFamily="34" charset="0"/>
              </a:rPr>
              <a:t>Seite </a:t>
            </a:r>
            <a:fld id="{EC7C4430-5215-41B3-B2C3-FD70E3FD8CDE}" type="slidenum">
              <a:rPr lang="de-DE" altLang="ru-RU" sz="900">
                <a:latin typeface="Arial" panose="020B0604020202020204" pitchFamily="34" charset="0"/>
              </a:rPr>
              <a:pPr algn="r" eaLnBrk="1" hangingPunct="1">
                <a:spcBef>
                  <a:spcPct val="0"/>
                </a:spcBef>
                <a:buFontTx/>
                <a:buNone/>
              </a:pPr>
              <a:t>13</a:t>
            </a:fld>
            <a:r>
              <a:rPr lang="de-DE" altLang="ru-RU" sz="900">
                <a:latin typeface="Arial" panose="020B0604020202020204" pitchFamily="34" charset="0"/>
              </a:rPr>
              <a:t> von 8</a:t>
            </a:r>
          </a:p>
        </p:txBody>
      </p:sp>
      <p:sp>
        <p:nvSpPr>
          <p:cNvPr id="21" name="Rechteck 20"/>
          <p:cNvSpPr/>
          <p:nvPr/>
        </p:nvSpPr>
        <p:spPr>
          <a:xfrm>
            <a:off x="0" y="6281738"/>
            <a:ext cx="9144000" cy="5857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de-DE" dirty="0">
              <a:solidFill>
                <a:srgbClr val="C00000"/>
              </a:solidFill>
            </a:endParaRPr>
          </a:p>
        </p:txBody>
      </p:sp>
      <p:pic>
        <p:nvPicPr>
          <p:cNvPr id="14344" name="Picture 2" descr="http://www.coomet.org/images/coomet.gif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76200"/>
            <a:ext cx="19050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20" name="Прямая соединительная линия 19"/>
          <p:cNvCxnSpPr/>
          <p:nvPr/>
        </p:nvCxnSpPr>
        <p:spPr>
          <a:xfrm flipV="1">
            <a:off x="3495675" y="571500"/>
            <a:ext cx="4452938" cy="12700"/>
          </a:xfrm>
          <a:prstGeom prst="line">
            <a:avLst/>
          </a:prstGeom>
          <a:ln w="38100">
            <a:solidFill>
              <a:srgbClr val="2167A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Прямоугольник 2"/>
          <p:cNvSpPr/>
          <p:nvPr/>
        </p:nvSpPr>
        <p:spPr>
          <a:xfrm>
            <a:off x="996698" y="1808163"/>
            <a:ext cx="8147301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176213" algn="just" eaLnBrk="1" hangingPunct="1">
              <a:defRPr/>
            </a:pPr>
            <a:r>
              <a:rPr lang="ru-RU" sz="1700" dirty="0">
                <a:latin typeface="Arial" panose="020B0604020202020204" pitchFamily="34" charset="0"/>
              </a:rPr>
              <a:t>Проект </a:t>
            </a:r>
            <a:r>
              <a:rPr lang="ru-RU" sz="1700" b="1" dirty="0">
                <a:latin typeface="Arial" panose="020B0604020202020204" pitchFamily="34" charset="0"/>
              </a:rPr>
              <a:t>602/BY/13</a:t>
            </a:r>
            <a:r>
              <a:rPr lang="ru-RU" sz="1700" dirty="0">
                <a:latin typeface="Arial" panose="020B0604020202020204" pitchFamily="34" charset="0"/>
              </a:rPr>
              <a:t> «Подготовка информационного обзора о состоянии вопроса по контролю фасованных товарах в странах-участницах КООМЕТ» (координатор – </a:t>
            </a:r>
            <a:r>
              <a:rPr lang="ru-RU" sz="1700" dirty="0" err="1">
                <a:latin typeface="Arial" panose="020B0604020202020204" pitchFamily="34" charset="0"/>
              </a:rPr>
              <a:t>БелГИМ</a:t>
            </a:r>
            <a:r>
              <a:rPr lang="ru-RU" sz="1700" dirty="0">
                <a:latin typeface="Arial" panose="020B0604020202020204" pitchFamily="34" charset="0"/>
              </a:rPr>
              <a:t>, Беларусь): </a:t>
            </a:r>
          </a:p>
        </p:txBody>
      </p:sp>
      <p:sp>
        <p:nvSpPr>
          <p:cNvPr id="14347" name="Прямоугольник 6"/>
          <p:cNvSpPr>
            <a:spLocks noChangeArrowheads="1"/>
          </p:cNvSpPr>
          <p:nvPr/>
        </p:nvSpPr>
        <p:spPr bwMode="auto">
          <a:xfrm>
            <a:off x="-1588" y="4570256"/>
            <a:ext cx="8161756" cy="877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176213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en-US" altLang="ru-RU" sz="1700" dirty="0">
                <a:solidFill>
                  <a:srgbClr val="2267AC"/>
                </a:solidFill>
                <a:latin typeface="Arial" panose="020B0604020202020204" pitchFamily="34" charset="0"/>
              </a:rPr>
              <a:t>Project</a:t>
            </a:r>
            <a:r>
              <a:rPr lang="en-US" altLang="ru-RU" sz="1700" b="1" dirty="0">
                <a:solidFill>
                  <a:srgbClr val="2267AC"/>
                </a:solidFill>
                <a:latin typeface="Arial" panose="020B0604020202020204" pitchFamily="34" charset="0"/>
              </a:rPr>
              <a:t> 602/BY/13</a:t>
            </a:r>
            <a:r>
              <a:rPr lang="en-US" altLang="ru-RU" sz="1700" dirty="0">
                <a:solidFill>
                  <a:srgbClr val="2267AC"/>
                </a:solidFill>
                <a:latin typeface="Arial" panose="020B0604020202020204" pitchFamily="34" charset="0"/>
              </a:rPr>
              <a:t> </a:t>
            </a:r>
            <a:r>
              <a:rPr lang="ru-RU" altLang="ru-RU" sz="1700" dirty="0">
                <a:solidFill>
                  <a:srgbClr val="2267AC"/>
                </a:solidFill>
                <a:latin typeface="Arial" panose="020B0604020202020204" pitchFamily="34" charset="0"/>
              </a:rPr>
              <a:t>«</a:t>
            </a:r>
            <a:r>
              <a:rPr lang="en-US" altLang="ru-RU" sz="1700" dirty="0">
                <a:solidFill>
                  <a:srgbClr val="2267AC"/>
                </a:solidFill>
                <a:latin typeface="Arial" panose="020B0604020202020204" pitchFamily="34" charset="0"/>
              </a:rPr>
              <a:t>Preparation of an overview on the progress </a:t>
            </a:r>
          </a:p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en-US" altLang="ru-RU" sz="1700" dirty="0">
                <a:solidFill>
                  <a:srgbClr val="2267AC"/>
                </a:solidFill>
                <a:latin typeface="Arial" panose="020B0604020202020204" pitchFamily="34" charset="0"/>
              </a:rPr>
              <a:t>with prepackages control in COOMET member countries</a:t>
            </a:r>
            <a:r>
              <a:rPr lang="ru-RU" altLang="ru-RU" sz="1700" dirty="0">
                <a:solidFill>
                  <a:srgbClr val="2267AC"/>
                </a:solidFill>
                <a:latin typeface="Arial" panose="020B0604020202020204" pitchFamily="34" charset="0"/>
              </a:rPr>
              <a:t>»</a:t>
            </a:r>
            <a:endParaRPr lang="de-DE" altLang="ru-RU" sz="1700" dirty="0">
              <a:solidFill>
                <a:srgbClr val="2267AC"/>
              </a:solidFill>
              <a:latin typeface="Arial" panose="020B0604020202020204" pitchFamily="34" charset="0"/>
            </a:endParaRPr>
          </a:p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en-US" altLang="ru-RU" sz="1700" dirty="0">
                <a:solidFill>
                  <a:srgbClr val="2267AC"/>
                </a:solidFill>
                <a:latin typeface="Arial" panose="020B0604020202020204" pitchFamily="34" charset="0"/>
              </a:rPr>
              <a:t>(coordinator – </a:t>
            </a:r>
            <a:r>
              <a:rPr lang="en-US" altLang="ru-RU" sz="1700" dirty="0" err="1">
                <a:solidFill>
                  <a:srgbClr val="2267AC"/>
                </a:solidFill>
                <a:latin typeface="Arial" panose="020B0604020202020204" pitchFamily="34" charset="0"/>
              </a:rPr>
              <a:t>BelGIM</a:t>
            </a:r>
            <a:r>
              <a:rPr lang="en-US" altLang="ru-RU" sz="1700" dirty="0">
                <a:solidFill>
                  <a:srgbClr val="2267AC"/>
                </a:solidFill>
                <a:latin typeface="Arial" panose="020B0604020202020204" pitchFamily="34" charset="0"/>
              </a:rPr>
              <a:t>, Belarus): </a:t>
            </a:r>
            <a:endParaRPr lang="ru-RU" altLang="ru-RU" sz="1700" dirty="0">
              <a:solidFill>
                <a:srgbClr val="2267AC"/>
              </a:solidFill>
              <a:latin typeface="Arial" panose="020B0604020202020204" pitchFamily="34" charset="0"/>
            </a:endParaRPr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2301875" y="-33338"/>
            <a:ext cx="6843713" cy="1122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200"/>
              </a:spcAft>
              <a:defRPr/>
            </a:pPr>
            <a:r>
              <a:rPr lang="ru-RU" b="1" dirty="0">
                <a:latin typeface="Arial" panose="020B0604020202020204" pitchFamily="34" charset="0"/>
              </a:rPr>
              <a:t>Выполняемые проекты КООМЕТ в рамках ПК 2.</a:t>
            </a:r>
            <a:r>
              <a:rPr lang="en-US" b="1" dirty="0">
                <a:latin typeface="Arial" panose="020B0604020202020204" pitchFamily="34" charset="0"/>
              </a:rPr>
              <a:t>3</a:t>
            </a:r>
            <a:r>
              <a:rPr lang="ru-RU" b="1" dirty="0">
                <a:latin typeface="Arial" panose="020B0604020202020204" pitchFamily="34" charset="0"/>
              </a:rPr>
              <a:t> </a:t>
            </a:r>
            <a:endParaRPr lang="en-US" b="1" dirty="0">
              <a:latin typeface="Arial" panose="020B0604020202020204" pitchFamily="34" charset="0"/>
            </a:endParaRPr>
          </a:p>
          <a:p>
            <a:pPr algn="ctr" eaLnBrk="1" fontAlgn="auto" hangingPunct="1">
              <a:spcBef>
                <a:spcPts val="200"/>
              </a:spcBef>
              <a:spcAft>
                <a:spcPts val="0"/>
              </a:spcAft>
              <a:defRPr/>
            </a:pPr>
            <a:endParaRPr lang="en-US" sz="1100" b="1" dirty="0">
              <a:solidFill>
                <a:srgbClr val="DB2B20"/>
              </a:solidFill>
              <a:latin typeface="Arial" panose="020B0604020202020204" pitchFamily="34" charset="0"/>
            </a:endParaRPr>
          </a:p>
          <a:p>
            <a:pPr algn="ctr" eaLnBrk="1" fontAlgn="auto" hangingPunct="1">
              <a:spcBef>
                <a:spcPts val="20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rgbClr val="DB2B20"/>
                </a:solidFill>
                <a:latin typeface="Arial" panose="020B0604020202020204" pitchFamily="34" charset="0"/>
              </a:rPr>
              <a:t>COOMET projects under development</a:t>
            </a:r>
            <a:r>
              <a:rPr lang="ru-RU" b="1" dirty="0">
                <a:solidFill>
                  <a:srgbClr val="DB2B20"/>
                </a:solidFill>
                <a:latin typeface="Arial" panose="020B0604020202020204" pitchFamily="34" charset="0"/>
              </a:rPr>
              <a:t> </a:t>
            </a:r>
            <a:r>
              <a:rPr lang="en-US" b="1" dirty="0">
                <a:solidFill>
                  <a:srgbClr val="DB2B20"/>
                </a:solidFill>
                <a:latin typeface="Arial" panose="020B0604020202020204" pitchFamily="34" charset="0"/>
              </a:rPr>
              <a:t>in SC 2.3</a:t>
            </a:r>
            <a:endParaRPr lang="ru-RU" b="1" dirty="0">
              <a:solidFill>
                <a:srgbClr val="DB2B20"/>
              </a:solidFill>
              <a:latin typeface="Arial" panose="020B0604020202020204" pitchFamily="34" charset="0"/>
            </a:endParaRPr>
          </a:p>
        </p:txBody>
      </p:sp>
      <p:sp>
        <p:nvSpPr>
          <p:cNvPr id="14349" name="Прямоугольник 2"/>
          <p:cNvSpPr>
            <a:spLocks noChangeArrowheads="1"/>
          </p:cNvSpPr>
          <p:nvPr/>
        </p:nvSpPr>
        <p:spPr bwMode="auto">
          <a:xfrm>
            <a:off x="1588" y="1200150"/>
            <a:ext cx="9144000" cy="553998"/>
          </a:xfrm>
          <a:prstGeom prst="rect">
            <a:avLst/>
          </a:prstGeom>
          <a:solidFill>
            <a:srgbClr val="FFCC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176213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176213" indent="0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500" b="1" dirty="0">
                <a:latin typeface="Arial" panose="020B0604020202020204" pitchFamily="34" charset="0"/>
              </a:rPr>
              <a:t>ПК 2.3 «Законодательный метрологический контроль» / </a:t>
            </a:r>
            <a:br>
              <a:rPr lang="ru-RU" altLang="ru-RU" sz="1500" b="1" dirty="0">
                <a:latin typeface="Arial" panose="020B0604020202020204" pitchFamily="34" charset="0"/>
              </a:rPr>
            </a:br>
            <a:r>
              <a:rPr lang="en-US" altLang="ru-RU" sz="1500" b="1" dirty="0">
                <a:solidFill>
                  <a:srgbClr val="2267AC"/>
                </a:solidFill>
                <a:latin typeface="Arial" panose="020B0604020202020204" pitchFamily="34" charset="0"/>
              </a:rPr>
              <a:t>SC 2.3 </a:t>
            </a:r>
            <a:r>
              <a:rPr lang="ru-RU" altLang="ru-RU" sz="1500" b="1" dirty="0">
                <a:solidFill>
                  <a:srgbClr val="2267AC"/>
                </a:solidFill>
                <a:latin typeface="Arial" panose="020B0604020202020204" pitchFamily="34" charset="0"/>
              </a:rPr>
              <a:t>«</a:t>
            </a:r>
            <a:r>
              <a:rPr lang="en-US" altLang="ru-RU" sz="1500" b="1" dirty="0">
                <a:solidFill>
                  <a:srgbClr val="2267AC"/>
                </a:solidFill>
                <a:latin typeface="Arial" panose="020B0604020202020204" pitchFamily="34" charset="0"/>
              </a:rPr>
              <a:t>Legal Metrology Control</a:t>
            </a:r>
            <a:r>
              <a:rPr lang="ru-RU" altLang="ru-RU" sz="1500" b="1" dirty="0">
                <a:solidFill>
                  <a:srgbClr val="2267AC"/>
                </a:solidFill>
                <a:latin typeface="Arial" panose="020B0604020202020204" pitchFamily="34" charset="0"/>
              </a:rPr>
              <a:t>»</a:t>
            </a:r>
            <a:endParaRPr lang="en-US" altLang="ru-RU" sz="1500" b="1" dirty="0">
              <a:solidFill>
                <a:srgbClr val="2267AC"/>
              </a:solidFill>
              <a:latin typeface="Arial" panose="020B0604020202020204" pitchFamily="34" charset="0"/>
            </a:endParaRPr>
          </a:p>
        </p:txBody>
      </p:sp>
      <p:sp>
        <p:nvSpPr>
          <p:cNvPr id="14" name="Стрелка вправо с вырезом 13"/>
          <p:cNvSpPr/>
          <p:nvPr/>
        </p:nvSpPr>
        <p:spPr>
          <a:xfrm>
            <a:off x="125162" y="1797051"/>
            <a:ext cx="871536" cy="1060880"/>
          </a:xfrm>
          <a:prstGeom prst="notchedRightArrow">
            <a:avLst/>
          </a:prstGeom>
          <a:solidFill>
            <a:srgbClr val="2267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endParaRPr lang="ru-RU" sz="2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-1588" y="2807979"/>
            <a:ext cx="9143999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176213" algn="just" eaLnBrk="1" hangingPunct="1">
              <a:defRPr/>
            </a:pPr>
            <a:r>
              <a:rPr lang="ru-RU" i="1" dirty="0">
                <a:latin typeface="Arial" panose="020B0604020202020204" pitchFamily="34" charset="0"/>
              </a:rPr>
              <a:t>Подготовлены обобщенные результаты анкетирования на основании поступившей информации от стран. </a:t>
            </a:r>
          </a:p>
          <a:p>
            <a:pPr indent="176213" algn="just" eaLnBrk="1" hangingPunct="1">
              <a:defRPr/>
            </a:pPr>
            <a:r>
              <a:rPr lang="ru-RU" i="1" dirty="0">
                <a:latin typeface="Arial" panose="020B0604020202020204" pitchFamily="34" charset="0"/>
              </a:rPr>
              <a:t>Итоговый информационный обзор будет использован при подготовке к проведению Международной конференции </a:t>
            </a:r>
            <a:r>
              <a:rPr lang="en-US" i="1" dirty="0">
                <a:latin typeface="Arial" panose="020B0604020202020204" pitchFamily="34" charset="0"/>
              </a:rPr>
              <a:t>OIML</a:t>
            </a:r>
            <a:r>
              <a:rPr lang="ru-RU" i="1" dirty="0">
                <a:latin typeface="Arial" panose="020B0604020202020204" pitchFamily="34" charset="0"/>
              </a:rPr>
              <a:t>-СООМЕТ «Всемирные единые требования к фасованным  товарам </a:t>
            </a:r>
            <a:r>
              <a:rPr lang="en-US" i="1" dirty="0">
                <a:latin typeface="Arial" panose="020B0604020202020204" pitchFamily="34" charset="0"/>
              </a:rPr>
              <a:t>–</a:t>
            </a:r>
            <a:r>
              <a:rPr lang="ru-RU" i="1" dirty="0">
                <a:latin typeface="Arial" panose="020B0604020202020204" pitchFamily="34" charset="0"/>
              </a:rPr>
              <a:t> основа честной торговли и защиты прав потребителей</a:t>
            </a:r>
            <a:r>
              <a:rPr lang="ru-RU" i="1" cap="all" dirty="0">
                <a:latin typeface="Arial" panose="020B0604020202020204" pitchFamily="34" charset="0"/>
              </a:rPr>
              <a:t>» (16 </a:t>
            </a:r>
            <a:r>
              <a:rPr lang="ru-RU" i="1" dirty="0">
                <a:latin typeface="Arial" panose="020B0604020202020204" pitchFamily="34" charset="0"/>
              </a:rPr>
              <a:t>мая 2018 г., Москва, Россия). </a:t>
            </a:r>
          </a:p>
        </p:txBody>
      </p:sp>
      <p:sp>
        <p:nvSpPr>
          <p:cNvPr id="16" name="Стрелка вправо с вырезом 15"/>
          <p:cNvSpPr/>
          <p:nvPr/>
        </p:nvSpPr>
        <p:spPr>
          <a:xfrm flipH="1">
            <a:off x="6490848" y="4373600"/>
            <a:ext cx="871537" cy="1042789"/>
          </a:xfrm>
          <a:prstGeom prst="notchedRightArrow">
            <a:avLst/>
          </a:prstGeom>
          <a:solidFill>
            <a:srgbClr val="2267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endParaRPr lang="ru-RU" sz="2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5424340"/>
            <a:ext cx="914558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176213" algn="just" eaLnBrk="1" hangingPunct="1"/>
            <a:r>
              <a:rPr lang="ru-RU" altLang="ru-RU" sz="1800" i="1" dirty="0" err="1">
                <a:solidFill>
                  <a:srgbClr val="2267AC"/>
                </a:solidFill>
                <a:latin typeface="Arial" panose="020B0604020202020204" pitchFamily="34" charset="0"/>
              </a:rPr>
              <a:t>Generalized</a:t>
            </a:r>
            <a:r>
              <a:rPr lang="ru-RU" altLang="ru-RU" sz="1800" i="1" dirty="0">
                <a:solidFill>
                  <a:srgbClr val="2267AC"/>
                </a:solidFill>
                <a:latin typeface="Arial" panose="020B0604020202020204" pitchFamily="34" charset="0"/>
              </a:rPr>
              <a:t> </a:t>
            </a:r>
            <a:r>
              <a:rPr lang="ru-RU" altLang="ru-RU" sz="1800" i="1" dirty="0" err="1">
                <a:solidFill>
                  <a:srgbClr val="2267AC"/>
                </a:solidFill>
                <a:latin typeface="Arial" panose="020B0604020202020204" pitchFamily="34" charset="0"/>
              </a:rPr>
              <a:t>results</a:t>
            </a:r>
            <a:r>
              <a:rPr lang="ru-RU" altLang="ru-RU" sz="1800" i="1" dirty="0">
                <a:solidFill>
                  <a:srgbClr val="2267AC"/>
                </a:solidFill>
                <a:latin typeface="Arial" panose="020B0604020202020204" pitchFamily="34" charset="0"/>
              </a:rPr>
              <a:t> </a:t>
            </a:r>
            <a:r>
              <a:rPr lang="ru-RU" altLang="ru-RU" sz="1800" i="1" dirty="0" err="1">
                <a:solidFill>
                  <a:srgbClr val="2267AC"/>
                </a:solidFill>
                <a:latin typeface="Arial" panose="020B0604020202020204" pitchFamily="34" charset="0"/>
              </a:rPr>
              <a:t>of</a:t>
            </a:r>
            <a:r>
              <a:rPr lang="ru-RU" altLang="ru-RU" sz="1800" i="1" dirty="0">
                <a:solidFill>
                  <a:srgbClr val="2267AC"/>
                </a:solidFill>
                <a:latin typeface="Arial" panose="020B0604020202020204" pitchFamily="34" charset="0"/>
              </a:rPr>
              <a:t> </a:t>
            </a:r>
            <a:r>
              <a:rPr lang="ru-RU" altLang="ru-RU" sz="1800" i="1" dirty="0" err="1">
                <a:solidFill>
                  <a:srgbClr val="2267AC"/>
                </a:solidFill>
                <a:latin typeface="Arial" panose="020B0604020202020204" pitchFamily="34" charset="0"/>
              </a:rPr>
              <a:t>the</a:t>
            </a:r>
            <a:r>
              <a:rPr lang="ru-RU" altLang="ru-RU" sz="1800" i="1" dirty="0">
                <a:solidFill>
                  <a:srgbClr val="2267AC"/>
                </a:solidFill>
                <a:latin typeface="Arial" panose="020B0604020202020204" pitchFamily="34" charset="0"/>
              </a:rPr>
              <a:t> </a:t>
            </a:r>
            <a:r>
              <a:rPr lang="ru-RU" altLang="ru-RU" sz="1800" i="1" dirty="0" err="1">
                <a:solidFill>
                  <a:srgbClr val="2267AC"/>
                </a:solidFill>
                <a:latin typeface="Arial" panose="020B0604020202020204" pitchFamily="34" charset="0"/>
              </a:rPr>
              <a:t>questionnaire</a:t>
            </a:r>
            <a:r>
              <a:rPr lang="ru-RU" altLang="ru-RU" sz="1800" i="1" dirty="0">
                <a:solidFill>
                  <a:srgbClr val="2267AC"/>
                </a:solidFill>
                <a:latin typeface="Arial" panose="020B0604020202020204" pitchFamily="34" charset="0"/>
              </a:rPr>
              <a:t> </a:t>
            </a:r>
            <a:r>
              <a:rPr lang="ru-RU" altLang="ru-RU" sz="1800" i="1" dirty="0" err="1">
                <a:solidFill>
                  <a:srgbClr val="2267AC"/>
                </a:solidFill>
                <a:latin typeface="Arial" panose="020B0604020202020204" pitchFamily="34" charset="0"/>
              </a:rPr>
              <a:t>on</a:t>
            </a:r>
            <a:r>
              <a:rPr lang="ru-RU" altLang="ru-RU" sz="1800" i="1" dirty="0">
                <a:solidFill>
                  <a:srgbClr val="2267AC"/>
                </a:solidFill>
                <a:latin typeface="Arial" panose="020B0604020202020204" pitchFamily="34" charset="0"/>
              </a:rPr>
              <a:t> </a:t>
            </a:r>
            <a:r>
              <a:rPr lang="ru-RU" altLang="ru-RU" sz="1800" i="1" dirty="0" err="1">
                <a:solidFill>
                  <a:srgbClr val="2267AC"/>
                </a:solidFill>
                <a:latin typeface="Arial" panose="020B0604020202020204" pitchFamily="34" charset="0"/>
              </a:rPr>
              <a:t>the</a:t>
            </a:r>
            <a:r>
              <a:rPr lang="ru-RU" altLang="ru-RU" sz="1800" i="1" dirty="0">
                <a:solidFill>
                  <a:srgbClr val="2267AC"/>
                </a:solidFill>
                <a:latin typeface="Arial" panose="020B0604020202020204" pitchFamily="34" charset="0"/>
              </a:rPr>
              <a:t> </a:t>
            </a:r>
            <a:r>
              <a:rPr lang="ru-RU" altLang="ru-RU" sz="1800" i="1" dirty="0" err="1">
                <a:solidFill>
                  <a:srgbClr val="2267AC"/>
                </a:solidFill>
                <a:latin typeface="Arial" panose="020B0604020202020204" pitchFamily="34" charset="0"/>
              </a:rPr>
              <a:t>basis</a:t>
            </a:r>
            <a:r>
              <a:rPr lang="ru-RU" altLang="ru-RU" sz="1800" i="1" dirty="0">
                <a:solidFill>
                  <a:srgbClr val="2267AC"/>
                </a:solidFill>
                <a:latin typeface="Arial" panose="020B0604020202020204" pitchFamily="34" charset="0"/>
              </a:rPr>
              <a:t> </a:t>
            </a:r>
            <a:r>
              <a:rPr lang="ru-RU" altLang="ru-RU" sz="1800" i="1" dirty="0" err="1">
                <a:solidFill>
                  <a:srgbClr val="2267AC"/>
                </a:solidFill>
                <a:latin typeface="Arial" panose="020B0604020202020204" pitchFamily="34" charset="0"/>
              </a:rPr>
              <a:t>of</a:t>
            </a:r>
            <a:r>
              <a:rPr lang="ru-RU" altLang="ru-RU" sz="1800" i="1" dirty="0">
                <a:solidFill>
                  <a:srgbClr val="2267AC"/>
                </a:solidFill>
                <a:latin typeface="Arial" panose="020B0604020202020204" pitchFamily="34" charset="0"/>
              </a:rPr>
              <a:t> </a:t>
            </a:r>
            <a:r>
              <a:rPr lang="ru-RU" altLang="ru-RU" sz="1800" i="1" dirty="0" err="1">
                <a:solidFill>
                  <a:srgbClr val="2267AC"/>
                </a:solidFill>
                <a:latin typeface="Arial" panose="020B0604020202020204" pitchFamily="34" charset="0"/>
              </a:rPr>
              <a:t>received</a:t>
            </a:r>
            <a:r>
              <a:rPr lang="ru-RU" altLang="ru-RU" sz="1800" i="1" dirty="0">
                <a:solidFill>
                  <a:srgbClr val="2267AC"/>
                </a:solidFill>
                <a:latin typeface="Arial" panose="020B0604020202020204" pitchFamily="34" charset="0"/>
              </a:rPr>
              <a:t> </a:t>
            </a:r>
            <a:r>
              <a:rPr lang="ru-RU" altLang="ru-RU" sz="1800" i="1" dirty="0" err="1">
                <a:solidFill>
                  <a:srgbClr val="2267AC"/>
                </a:solidFill>
                <a:latin typeface="Arial" panose="020B0604020202020204" pitchFamily="34" charset="0"/>
              </a:rPr>
              <a:t>information</a:t>
            </a:r>
            <a:r>
              <a:rPr lang="ru-RU" altLang="ru-RU" sz="1800" i="1" dirty="0">
                <a:solidFill>
                  <a:srgbClr val="2267AC"/>
                </a:solidFill>
                <a:latin typeface="Arial" panose="020B0604020202020204" pitchFamily="34" charset="0"/>
              </a:rPr>
              <a:t> </a:t>
            </a:r>
            <a:r>
              <a:rPr lang="ru-RU" altLang="ru-RU" sz="1800" i="1" dirty="0" err="1">
                <a:solidFill>
                  <a:srgbClr val="2267AC"/>
                </a:solidFill>
                <a:latin typeface="Arial" panose="020B0604020202020204" pitchFamily="34" charset="0"/>
              </a:rPr>
              <a:t>from</a:t>
            </a:r>
            <a:r>
              <a:rPr lang="ru-RU" altLang="ru-RU" sz="1800" i="1" dirty="0">
                <a:solidFill>
                  <a:srgbClr val="2267AC"/>
                </a:solidFill>
                <a:latin typeface="Arial" panose="020B0604020202020204" pitchFamily="34" charset="0"/>
              </a:rPr>
              <a:t> </a:t>
            </a:r>
            <a:r>
              <a:rPr lang="ru-RU" altLang="ru-RU" sz="1800" i="1" dirty="0" err="1">
                <a:solidFill>
                  <a:srgbClr val="2267AC"/>
                </a:solidFill>
                <a:latin typeface="Arial" panose="020B0604020202020204" pitchFamily="34" charset="0"/>
              </a:rPr>
              <a:t>countries</a:t>
            </a:r>
            <a:r>
              <a:rPr lang="en-US" altLang="ru-RU" sz="1800" i="1" dirty="0">
                <a:solidFill>
                  <a:srgbClr val="2267AC"/>
                </a:solidFill>
                <a:latin typeface="Arial" panose="020B0604020202020204" pitchFamily="34" charset="0"/>
              </a:rPr>
              <a:t> were prepared.</a:t>
            </a:r>
            <a:endParaRPr lang="ru-RU" altLang="ru-RU" sz="1800" i="1" dirty="0">
              <a:solidFill>
                <a:srgbClr val="2267AC"/>
              </a:solidFill>
              <a:latin typeface="Arial" panose="020B0604020202020204" pitchFamily="34" charset="0"/>
            </a:endParaRPr>
          </a:p>
          <a:p>
            <a:pPr indent="176213" algn="just" eaLnBrk="1" hangingPunct="1"/>
            <a:r>
              <a:rPr lang="ru-RU" altLang="ru-RU" sz="1800" i="1" dirty="0" err="1">
                <a:solidFill>
                  <a:srgbClr val="2267AC"/>
                </a:solidFill>
                <a:latin typeface="Arial" panose="020B0604020202020204" pitchFamily="34" charset="0"/>
              </a:rPr>
              <a:t>The</a:t>
            </a:r>
            <a:r>
              <a:rPr lang="ru-RU" altLang="ru-RU" sz="1800" i="1" dirty="0">
                <a:solidFill>
                  <a:srgbClr val="2267AC"/>
                </a:solidFill>
                <a:latin typeface="Arial" panose="020B0604020202020204" pitchFamily="34" charset="0"/>
              </a:rPr>
              <a:t> </a:t>
            </a:r>
            <a:r>
              <a:rPr lang="en-US" altLang="ru-RU" sz="1800" i="1" dirty="0">
                <a:solidFill>
                  <a:srgbClr val="2267AC"/>
                </a:solidFill>
                <a:latin typeface="Arial" panose="020B0604020202020204" pitchFamily="34" charset="0"/>
              </a:rPr>
              <a:t>final review </a:t>
            </a:r>
            <a:r>
              <a:rPr lang="ru-RU" altLang="ru-RU" sz="1800" i="1" dirty="0" err="1">
                <a:solidFill>
                  <a:srgbClr val="2267AC"/>
                </a:solidFill>
                <a:latin typeface="Arial" panose="020B0604020202020204" pitchFamily="34" charset="0"/>
              </a:rPr>
              <a:t>will</a:t>
            </a:r>
            <a:r>
              <a:rPr lang="ru-RU" altLang="ru-RU" sz="1800" i="1" dirty="0">
                <a:solidFill>
                  <a:srgbClr val="2267AC"/>
                </a:solidFill>
                <a:latin typeface="Arial" panose="020B0604020202020204" pitchFamily="34" charset="0"/>
              </a:rPr>
              <a:t> </a:t>
            </a:r>
            <a:r>
              <a:rPr lang="ru-RU" altLang="ru-RU" sz="1800" i="1" dirty="0" err="1">
                <a:solidFill>
                  <a:srgbClr val="2267AC"/>
                </a:solidFill>
                <a:latin typeface="Arial" panose="020B0604020202020204" pitchFamily="34" charset="0"/>
              </a:rPr>
              <a:t>be</a:t>
            </a:r>
            <a:r>
              <a:rPr lang="ru-RU" altLang="ru-RU" sz="1800" i="1" dirty="0">
                <a:solidFill>
                  <a:srgbClr val="2267AC"/>
                </a:solidFill>
                <a:latin typeface="Arial" panose="020B0604020202020204" pitchFamily="34" charset="0"/>
              </a:rPr>
              <a:t> </a:t>
            </a:r>
            <a:r>
              <a:rPr lang="ru-RU" altLang="ru-RU" sz="1800" i="1" dirty="0" err="1">
                <a:solidFill>
                  <a:srgbClr val="2267AC"/>
                </a:solidFill>
                <a:latin typeface="Arial" panose="020B0604020202020204" pitchFamily="34" charset="0"/>
              </a:rPr>
              <a:t>used</a:t>
            </a:r>
            <a:r>
              <a:rPr lang="ru-RU" altLang="ru-RU" sz="1800" i="1" dirty="0">
                <a:solidFill>
                  <a:srgbClr val="2267AC"/>
                </a:solidFill>
                <a:latin typeface="Arial" panose="020B0604020202020204" pitchFamily="34" charset="0"/>
              </a:rPr>
              <a:t> </a:t>
            </a:r>
            <a:r>
              <a:rPr lang="en-US" altLang="ru-RU" sz="1800" i="1" dirty="0">
                <a:solidFill>
                  <a:srgbClr val="2267AC"/>
                </a:solidFill>
                <a:latin typeface="Arial" panose="020B0604020202020204" pitchFamily="34" charset="0"/>
              </a:rPr>
              <a:t>to prepare for </a:t>
            </a:r>
            <a:r>
              <a:rPr lang="ru-RU" altLang="ru-RU" sz="1800" i="1" dirty="0" err="1">
                <a:solidFill>
                  <a:srgbClr val="2267AC"/>
                </a:solidFill>
                <a:latin typeface="Arial" panose="020B0604020202020204" pitchFamily="34" charset="0"/>
              </a:rPr>
              <a:t>International</a:t>
            </a:r>
            <a:r>
              <a:rPr lang="ru-RU" altLang="ru-RU" sz="1800" i="1" dirty="0">
                <a:solidFill>
                  <a:srgbClr val="2267AC"/>
                </a:solidFill>
                <a:latin typeface="Arial" panose="020B0604020202020204" pitchFamily="34" charset="0"/>
              </a:rPr>
              <a:t> </a:t>
            </a:r>
            <a:r>
              <a:rPr lang="ru-RU" altLang="ru-RU" sz="1800" i="1" dirty="0" err="1">
                <a:solidFill>
                  <a:srgbClr val="2267AC"/>
                </a:solidFill>
                <a:latin typeface="Arial" panose="020B0604020202020204" pitchFamily="34" charset="0"/>
              </a:rPr>
              <a:t>Conference</a:t>
            </a:r>
            <a:r>
              <a:rPr lang="ru-RU" altLang="ru-RU" sz="1800" i="1" dirty="0">
                <a:solidFill>
                  <a:srgbClr val="2267AC"/>
                </a:solidFill>
                <a:latin typeface="Arial" panose="020B0604020202020204" pitchFamily="34" charset="0"/>
              </a:rPr>
              <a:t> </a:t>
            </a:r>
            <a:r>
              <a:rPr lang="en-US" altLang="ru-RU" sz="1800" i="1" dirty="0">
                <a:solidFill>
                  <a:srgbClr val="2267AC"/>
                </a:solidFill>
                <a:latin typeface="Arial" panose="020B0604020202020204" pitchFamily="34" charset="0"/>
              </a:rPr>
              <a:t>OIML-</a:t>
            </a:r>
            <a:r>
              <a:rPr lang="ru-RU" altLang="ru-RU" sz="1800" i="1" dirty="0">
                <a:solidFill>
                  <a:srgbClr val="2267AC"/>
                </a:solidFill>
                <a:latin typeface="Arial" panose="020B0604020202020204" pitchFamily="34" charset="0"/>
              </a:rPr>
              <a:t>СООМЕТ</a:t>
            </a:r>
            <a:r>
              <a:rPr lang="en-US" altLang="ru-RU" sz="1800" i="1" dirty="0">
                <a:solidFill>
                  <a:srgbClr val="2267AC"/>
                </a:solidFill>
                <a:latin typeface="Arial" panose="020B0604020202020204" pitchFamily="34" charset="0"/>
              </a:rPr>
              <a:t> </a:t>
            </a:r>
            <a:r>
              <a:rPr lang="ru-RU" altLang="ru-RU" sz="1800" i="1" dirty="0">
                <a:solidFill>
                  <a:srgbClr val="2267AC"/>
                </a:solidFill>
                <a:latin typeface="Arial" panose="020B0604020202020204" pitchFamily="34" charset="0"/>
              </a:rPr>
              <a:t>«</a:t>
            </a:r>
            <a:r>
              <a:rPr lang="en-US" altLang="ru-RU" sz="1800" i="1" dirty="0">
                <a:solidFill>
                  <a:srgbClr val="2267AC"/>
                </a:solidFill>
                <a:latin typeface="Arial" panose="020B0604020202020204" pitchFamily="34" charset="0"/>
              </a:rPr>
              <a:t>Worldwide uniform requirements on prepackages - Basis for fair trade and consumer protection</a:t>
            </a:r>
            <a:r>
              <a:rPr lang="ru-RU" altLang="ru-RU" sz="1800" i="1" dirty="0">
                <a:solidFill>
                  <a:srgbClr val="2267AC"/>
                </a:solidFill>
                <a:latin typeface="Arial" panose="020B0604020202020204" pitchFamily="34" charset="0"/>
              </a:rPr>
              <a:t>»</a:t>
            </a:r>
            <a:r>
              <a:rPr lang="en-US" altLang="ru-RU" sz="1800" i="1" dirty="0">
                <a:solidFill>
                  <a:srgbClr val="2267AC"/>
                </a:solidFill>
                <a:latin typeface="Arial" panose="020B0604020202020204" pitchFamily="34" charset="0"/>
              </a:rPr>
              <a:t> (16 of May 2018, Moscow, Russia).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hteck 9"/>
          <p:cNvSpPr/>
          <p:nvPr/>
        </p:nvSpPr>
        <p:spPr>
          <a:xfrm>
            <a:off x="0" y="0"/>
            <a:ext cx="9144000" cy="1122363"/>
          </a:xfrm>
          <a:prstGeom prst="rect">
            <a:avLst/>
          </a:prstGeom>
          <a:gradFill flip="none" rotWithShape="1">
            <a:gsLst>
              <a:gs pos="0">
                <a:srgbClr val="009ED8"/>
              </a:gs>
              <a:gs pos="100000">
                <a:srgbClr val="97E4FF"/>
              </a:gs>
              <a:gs pos="0">
                <a:srgbClr val="009ED8">
                  <a:lumMod val="100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de-DE"/>
          </a:p>
        </p:txBody>
      </p:sp>
      <p:pic>
        <p:nvPicPr>
          <p:cNvPr id="15363" name="Picture 2" descr="D:\_daten\dienstliches\2014\ppt\PPT_HG_Folie_02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6281738"/>
            <a:ext cx="9144000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4" name="Textplatzhalter 13"/>
          <p:cNvSpPr txBox="1">
            <a:spLocks/>
          </p:cNvSpPr>
          <p:nvPr/>
        </p:nvSpPr>
        <p:spPr bwMode="auto">
          <a:xfrm>
            <a:off x="354013" y="6461125"/>
            <a:ext cx="3148012" cy="260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 defTabSz="45720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defTabSz="45720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defTabSz="4572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defTabSz="4572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defTabSz="4572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de-DE" altLang="ru-RU" sz="900">
                <a:latin typeface="Arial" panose="020B0604020202020204" pitchFamily="34" charset="0"/>
              </a:rPr>
              <a:t> Division Q „Scientific-technical cross-sectional tasks“</a:t>
            </a:r>
          </a:p>
        </p:txBody>
      </p:sp>
      <p:sp>
        <p:nvSpPr>
          <p:cNvPr id="15365" name="Textplatzhalter 13"/>
          <p:cNvSpPr txBox="1">
            <a:spLocks/>
          </p:cNvSpPr>
          <p:nvPr/>
        </p:nvSpPr>
        <p:spPr bwMode="auto">
          <a:xfrm>
            <a:off x="3052763" y="6461125"/>
            <a:ext cx="3113087" cy="260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 defTabSz="45720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defTabSz="45720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defTabSz="4572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defTabSz="4572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defTabSz="4572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de-DE" altLang="ru-RU" sz="900">
                <a:latin typeface="Arial" panose="020B0604020202020204" pitchFamily="34" charset="0"/>
              </a:rPr>
              <a:t>Report TC 2 Legal Metrology</a:t>
            </a:r>
          </a:p>
        </p:txBody>
      </p:sp>
      <p:sp>
        <p:nvSpPr>
          <p:cNvPr id="15366" name="Textfeld 19"/>
          <p:cNvSpPr txBox="1">
            <a:spLocks noChangeArrowheads="1"/>
          </p:cNvSpPr>
          <p:nvPr/>
        </p:nvSpPr>
        <p:spPr bwMode="auto">
          <a:xfrm>
            <a:off x="7415213" y="6477000"/>
            <a:ext cx="13716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de-DE" altLang="ru-RU" sz="900">
                <a:latin typeface="Arial" panose="020B0604020202020204" pitchFamily="34" charset="0"/>
              </a:rPr>
              <a:t>Seite </a:t>
            </a:r>
            <a:fld id="{1BDB2995-8469-4F0C-A8D9-44822B1A341F}" type="slidenum">
              <a:rPr lang="de-DE" altLang="ru-RU" sz="900">
                <a:latin typeface="Arial" panose="020B0604020202020204" pitchFamily="34" charset="0"/>
              </a:rPr>
              <a:pPr algn="r" eaLnBrk="1" hangingPunct="1">
                <a:spcBef>
                  <a:spcPct val="0"/>
                </a:spcBef>
                <a:buFontTx/>
                <a:buNone/>
              </a:pPr>
              <a:t>14</a:t>
            </a:fld>
            <a:r>
              <a:rPr lang="de-DE" altLang="ru-RU" sz="900">
                <a:latin typeface="Arial" panose="020B0604020202020204" pitchFamily="34" charset="0"/>
              </a:rPr>
              <a:t> von 8</a:t>
            </a:r>
          </a:p>
        </p:txBody>
      </p:sp>
      <p:sp>
        <p:nvSpPr>
          <p:cNvPr id="21" name="Rechteck 20"/>
          <p:cNvSpPr/>
          <p:nvPr/>
        </p:nvSpPr>
        <p:spPr>
          <a:xfrm>
            <a:off x="0" y="6281738"/>
            <a:ext cx="9144000" cy="5857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de-DE" dirty="0">
              <a:solidFill>
                <a:srgbClr val="C00000"/>
              </a:solidFill>
            </a:endParaRPr>
          </a:p>
        </p:txBody>
      </p:sp>
      <p:pic>
        <p:nvPicPr>
          <p:cNvPr id="15368" name="Picture 2" descr="http://www.coomet.org/images/coomet.gif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76200"/>
            <a:ext cx="19050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20" name="Прямая соединительная линия 19"/>
          <p:cNvCxnSpPr/>
          <p:nvPr/>
        </p:nvCxnSpPr>
        <p:spPr>
          <a:xfrm flipV="1">
            <a:off x="3495675" y="571500"/>
            <a:ext cx="4452938" cy="12700"/>
          </a:xfrm>
          <a:prstGeom prst="line">
            <a:avLst/>
          </a:prstGeom>
          <a:ln w="38100">
            <a:solidFill>
              <a:srgbClr val="2167A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70" name="Прямоугольник 2"/>
          <p:cNvSpPr>
            <a:spLocks noChangeArrowheads="1"/>
          </p:cNvSpPr>
          <p:nvPr/>
        </p:nvSpPr>
        <p:spPr bwMode="auto">
          <a:xfrm>
            <a:off x="-1588" y="1803400"/>
            <a:ext cx="9144001" cy="378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176213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ru-RU" altLang="ru-RU" sz="1800" dirty="0">
                <a:latin typeface="Arial" panose="020B0604020202020204" pitchFamily="34" charset="0"/>
              </a:rPr>
              <a:t>Информация относительно проекта</a:t>
            </a:r>
            <a:r>
              <a:rPr lang="ru-RU" altLang="ru-RU" sz="1800" b="1" dirty="0">
                <a:latin typeface="Arial" panose="020B0604020202020204" pitchFamily="34" charset="0"/>
              </a:rPr>
              <a:t> Рекомендации КООМЕТ «Метрологический надзор, осуществляемый метрологическими службами юридических лиц. Основные положения» </a:t>
            </a:r>
            <a:r>
              <a:rPr lang="ru-RU" altLang="ru-RU" sz="1800" dirty="0">
                <a:latin typeface="Arial" panose="020B0604020202020204" pitchFamily="34" charset="0"/>
              </a:rPr>
              <a:t> (разработана в рамках темы </a:t>
            </a:r>
            <a:r>
              <a:rPr lang="ru-RU" altLang="ru-RU" sz="1800" b="1" dirty="0">
                <a:latin typeface="Arial" panose="020B0604020202020204" pitchFamily="34" charset="0"/>
              </a:rPr>
              <a:t>667/RU/15</a:t>
            </a:r>
            <a:r>
              <a:rPr lang="ru-RU" altLang="ru-RU" sz="1800" dirty="0">
                <a:latin typeface="Arial" panose="020B0604020202020204" pitchFamily="34" charset="0"/>
              </a:rPr>
              <a:t>, координатор –</a:t>
            </a:r>
            <a:br>
              <a:rPr lang="en-US" altLang="ru-RU" sz="1800" dirty="0">
                <a:latin typeface="Arial" panose="020B0604020202020204" pitchFamily="34" charset="0"/>
              </a:rPr>
            </a:br>
            <a:r>
              <a:rPr lang="ru-RU" altLang="ru-RU" sz="1800" dirty="0">
                <a:latin typeface="Arial" panose="020B0604020202020204" pitchFamily="34" charset="0"/>
              </a:rPr>
              <a:t>Р. Генкина, Россия).</a:t>
            </a:r>
          </a:p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ru-RU" altLang="ru-RU" sz="1600" i="1" dirty="0">
                <a:latin typeface="Arial" panose="020B0604020202020204" pitchFamily="34" charset="0"/>
              </a:rPr>
              <a:t>Рекомендация была представлена на утверждение 28 Комитета КООМЕТ, однако при обсуждении данного вопроса было принято решение о необходимости доработки документа. </a:t>
            </a:r>
          </a:p>
          <a:p>
            <a:pPr algn="just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600" i="1" dirty="0">
                <a:latin typeface="Arial" panose="020B0604020202020204" pitchFamily="34" charset="0"/>
              </a:rPr>
              <a:t>Проект рекомендации направлен Членам Комитета КООМЕТ. </a:t>
            </a:r>
            <a:r>
              <a:rPr lang="ru-RU" altLang="ru-RU" sz="1600" b="1" i="1" dirty="0">
                <a:latin typeface="Arial" panose="020B0604020202020204" pitchFamily="34" charset="0"/>
              </a:rPr>
              <a:t>Учитывая отсутствие единой позиции по данному документу, предлагается  возобновить его обсуждение на заседании ТК</a:t>
            </a:r>
            <a:r>
              <a:rPr lang="en-US" altLang="ru-RU" sz="1600" b="1" i="1" dirty="0">
                <a:latin typeface="Arial" panose="020B0604020202020204" pitchFamily="34" charset="0"/>
              </a:rPr>
              <a:t> </a:t>
            </a:r>
            <a:r>
              <a:rPr lang="ru-RU" altLang="ru-RU" sz="1600" b="1" i="1" dirty="0">
                <a:latin typeface="Arial" panose="020B0604020202020204" pitchFamily="34" charset="0"/>
              </a:rPr>
              <a:t>2 в 2018 году.  </a:t>
            </a:r>
          </a:p>
          <a:p>
            <a:pPr algn="just" eaLnBrk="1" hangingPunct="1">
              <a:spcBef>
                <a:spcPct val="0"/>
              </a:spcBef>
              <a:buFontTx/>
              <a:buNone/>
            </a:pPr>
            <a:endParaRPr lang="ru-RU" altLang="ru-RU" sz="1800" dirty="0">
              <a:latin typeface="Arial" panose="020B0604020202020204" pitchFamily="34" charset="0"/>
            </a:endParaRPr>
          </a:p>
          <a:p>
            <a:pPr algn="just" eaLnBrk="1" hangingPunct="1">
              <a:spcBef>
                <a:spcPct val="0"/>
              </a:spcBef>
              <a:buFontTx/>
              <a:buNone/>
            </a:pPr>
            <a:endParaRPr lang="ru-RU" altLang="ru-RU" sz="1800" dirty="0">
              <a:latin typeface="Arial" panose="020B0604020202020204" pitchFamily="34" charset="0"/>
            </a:endParaRPr>
          </a:p>
          <a:p>
            <a:pPr algn="just" eaLnBrk="1" hangingPunct="1">
              <a:spcBef>
                <a:spcPct val="0"/>
              </a:spcBef>
              <a:buFontTx/>
              <a:buNone/>
            </a:pPr>
            <a:endParaRPr lang="ru-RU" altLang="ru-RU" sz="1800" dirty="0">
              <a:latin typeface="Arial" panose="020B0604020202020204" pitchFamily="34" charset="0"/>
            </a:endParaRPr>
          </a:p>
          <a:p>
            <a:pPr algn="just" eaLnBrk="1" hangingPunct="1">
              <a:spcBef>
                <a:spcPct val="0"/>
              </a:spcBef>
              <a:buFontTx/>
              <a:buNone/>
            </a:pPr>
            <a:endParaRPr lang="ru-RU" altLang="ru-RU" sz="1800" b="1" dirty="0">
              <a:latin typeface="Arial" panose="020B0604020202020204" pitchFamily="34" charset="0"/>
            </a:endParaRPr>
          </a:p>
        </p:txBody>
      </p:sp>
      <p:sp>
        <p:nvSpPr>
          <p:cNvPr id="19468" name="Прямоугольник 6"/>
          <p:cNvSpPr>
            <a:spLocks noChangeArrowheads="1"/>
          </p:cNvSpPr>
          <p:nvPr/>
        </p:nvSpPr>
        <p:spPr bwMode="auto">
          <a:xfrm>
            <a:off x="0" y="4451350"/>
            <a:ext cx="9144000" cy="2432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176213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just"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ru-RU" sz="1800" dirty="0">
                <a:solidFill>
                  <a:srgbClr val="2267AC"/>
                </a:solidFill>
                <a:latin typeface="Arial" charset="0"/>
                <a:cs typeface="Arial" charset="0"/>
              </a:rPr>
              <a:t>Information about draft of COOMET </a:t>
            </a:r>
            <a:r>
              <a:rPr lang="en-US" altLang="ru-RU" sz="1800" b="1" dirty="0">
                <a:solidFill>
                  <a:srgbClr val="2267AC"/>
                </a:solidFill>
                <a:latin typeface="Arial" charset="0"/>
                <a:cs typeface="Arial" charset="0"/>
              </a:rPr>
              <a:t>Recommendation </a:t>
            </a:r>
            <a:r>
              <a:rPr lang="ru-RU" altLang="ru-RU" sz="1800" b="1" dirty="0">
                <a:solidFill>
                  <a:srgbClr val="2267AC"/>
                </a:solidFill>
                <a:latin typeface="Arial" charset="0"/>
                <a:cs typeface="Arial" charset="0"/>
              </a:rPr>
              <a:t>«</a:t>
            </a:r>
            <a:r>
              <a:rPr lang="ru-RU" altLang="ru-RU" sz="1800" b="1" dirty="0" err="1">
                <a:solidFill>
                  <a:srgbClr val="2267AC"/>
                </a:solidFill>
                <a:latin typeface="Arial" charset="0"/>
                <a:cs typeface="Arial" charset="0"/>
              </a:rPr>
              <a:t>Metrological</a:t>
            </a:r>
            <a:r>
              <a:rPr lang="ru-RU" altLang="ru-RU" sz="1800" b="1" dirty="0">
                <a:solidFill>
                  <a:srgbClr val="2267AC"/>
                </a:solidFill>
                <a:latin typeface="Arial" charset="0"/>
                <a:cs typeface="Arial" charset="0"/>
              </a:rPr>
              <a:t> </a:t>
            </a:r>
            <a:r>
              <a:rPr lang="ru-RU" altLang="ru-RU" sz="1800" b="1" dirty="0" err="1">
                <a:solidFill>
                  <a:srgbClr val="2267AC"/>
                </a:solidFill>
                <a:latin typeface="Arial" charset="0"/>
                <a:cs typeface="Arial" charset="0"/>
              </a:rPr>
              <a:t>supervision</a:t>
            </a:r>
            <a:r>
              <a:rPr lang="ru-RU" altLang="ru-RU" sz="1800" b="1" dirty="0">
                <a:solidFill>
                  <a:srgbClr val="2267AC"/>
                </a:solidFill>
                <a:latin typeface="Arial" charset="0"/>
                <a:cs typeface="Arial" charset="0"/>
              </a:rPr>
              <a:t> </a:t>
            </a:r>
            <a:r>
              <a:rPr lang="ru-RU" altLang="ru-RU" sz="1800" b="1" dirty="0" err="1">
                <a:solidFill>
                  <a:srgbClr val="2267AC"/>
                </a:solidFill>
                <a:latin typeface="Arial" charset="0"/>
                <a:cs typeface="Arial" charset="0"/>
              </a:rPr>
              <a:t>performed</a:t>
            </a:r>
            <a:r>
              <a:rPr lang="ru-RU" altLang="ru-RU" sz="1800" b="1" dirty="0">
                <a:solidFill>
                  <a:srgbClr val="2267AC"/>
                </a:solidFill>
                <a:latin typeface="Arial" charset="0"/>
                <a:cs typeface="Arial" charset="0"/>
              </a:rPr>
              <a:t> </a:t>
            </a:r>
            <a:r>
              <a:rPr lang="ru-RU" altLang="ru-RU" sz="1800" b="1" dirty="0" err="1">
                <a:solidFill>
                  <a:srgbClr val="2267AC"/>
                </a:solidFill>
                <a:latin typeface="Arial" charset="0"/>
                <a:cs typeface="Arial" charset="0"/>
              </a:rPr>
              <a:t>by</a:t>
            </a:r>
            <a:r>
              <a:rPr lang="ru-RU" altLang="ru-RU" sz="1800" b="1" dirty="0">
                <a:solidFill>
                  <a:srgbClr val="2267AC"/>
                </a:solidFill>
                <a:latin typeface="Arial" charset="0"/>
                <a:cs typeface="Arial" charset="0"/>
              </a:rPr>
              <a:t> </a:t>
            </a:r>
            <a:r>
              <a:rPr lang="ru-RU" altLang="ru-RU" sz="1800" b="1" dirty="0" err="1">
                <a:solidFill>
                  <a:srgbClr val="2267AC"/>
                </a:solidFill>
                <a:latin typeface="Arial" charset="0"/>
                <a:cs typeface="Arial" charset="0"/>
              </a:rPr>
              <a:t>metrological</a:t>
            </a:r>
            <a:r>
              <a:rPr lang="ru-RU" altLang="ru-RU" sz="1800" b="1" dirty="0">
                <a:solidFill>
                  <a:srgbClr val="2267AC"/>
                </a:solidFill>
                <a:latin typeface="Arial" charset="0"/>
                <a:cs typeface="Arial" charset="0"/>
              </a:rPr>
              <a:t> </a:t>
            </a:r>
            <a:r>
              <a:rPr lang="ru-RU" altLang="ru-RU" sz="1800" b="1" dirty="0" err="1">
                <a:solidFill>
                  <a:srgbClr val="2267AC"/>
                </a:solidFill>
                <a:latin typeface="Arial" charset="0"/>
                <a:cs typeface="Arial" charset="0"/>
              </a:rPr>
              <a:t>services</a:t>
            </a:r>
            <a:r>
              <a:rPr lang="ru-RU" altLang="ru-RU" sz="1800" b="1" dirty="0">
                <a:solidFill>
                  <a:srgbClr val="2267AC"/>
                </a:solidFill>
                <a:latin typeface="Arial" charset="0"/>
                <a:cs typeface="Arial" charset="0"/>
              </a:rPr>
              <a:t> </a:t>
            </a:r>
            <a:r>
              <a:rPr lang="ru-RU" altLang="ru-RU" sz="1800" b="1" dirty="0" err="1">
                <a:solidFill>
                  <a:srgbClr val="2267AC"/>
                </a:solidFill>
                <a:latin typeface="Arial" charset="0"/>
                <a:cs typeface="Arial" charset="0"/>
              </a:rPr>
              <a:t>acting</a:t>
            </a:r>
            <a:r>
              <a:rPr lang="ru-RU" altLang="ru-RU" sz="1800" b="1" dirty="0">
                <a:solidFill>
                  <a:srgbClr val="2267AC"/>
                </a:solidFill>
                <a:latin typeface="Arial" charset="0"/>
                <a:cs typeface="Arial" charset="0"/>
              </a:rPr>
              <a:t> </a:t>
            </a:r>
            <a:r>
              <a:rPr lang="ru-RU" altLang="ru-RU" sz="1800" b="1" dirty="0" err="1">
                <a:solidFill>
                  <a:srgbClr val="2267AC"/>
                </a:solidFill>
                <a:latin typeface="Arial" charset="0"/>
                <a:cs typeface="Arial" charset="0"/>
              </a:rPr>
              <a:t>as</a:t>
            </a:r>
            <a:r>
              <a:rPr lang="ru-RU" altLang="ru-RU" sz="1800" b="1" dirty="0">
                <a:solidFill>
                  <a:srgbClr val="2267AC"/>
                </a:solidFill>
                <a:latin typeface="Arial" charset="0"/>
                <a:cs typeface="Arial" charset="0"/>
              </a:rPr>
              <a:t> </a:t>
            </a:r>
            <a:r>
              <a:rPr lang="ru-RU" altLang="ru-RU" sz="1800" b="1" dirty="0" err="1">
                <a:solidFill>
                  <a:srgbClr val="2267AC"/>
                </a:solidFill>
                <a:latin typeface="Arial" charset="0"/>
                <a:cs typeface="Arial" charset="0"/>
              </a:rPr>
              <a:t>legal</a:t>
            </a:r>
            <a:r>
              <a:rPr lang="ru-RU" altLang="ru-RU" sz="1800" b="1" dirty="0">
                <a:solidFill>
                  <a:srgbClr val="2267AC"/>
                </a:solidFill>
                <a:latin typeface="Arial" charset="0"/>
                <a:cs typeface="Arial" charset="0"/>
              </a:rPr>
              <a:t> </a:t>
            </a:r>
            <a:r>
              <a:rPr lang="ru-RU" altLang="ru-RU" sz="1800" b="1" dirty="0" err="1">
                <a:solidFill>
                  <a:srgbClr val="2267AC"/>
                </a:solidFill>
                <a:latin typeface="Arial" charset="0"/>
                <a:cs typeface="Arial" charset="0"/>
              </a:rPr>
              <a:t>entities</a:t>
            </a:r>
            <a:r>
              <a:rPr lang="en-US" altLang="ru-RU" sz="1800" b="1" dirty="0">
                <a:solidFill>
                  <a:srgbClr val="2267AC"/>
                </a:solidFill>
                <a:latin typeface="Arial" charset="0"/>
                <a:cs typeface="Arial" charset="0"/>
              </a:rPr>
              <a:t>. General principles</a:t>
            </a:r>
            <a:r>
              <a:rPr lang="ru-RU" altLang="ru-RU" sz="1800" b="1" dirty="0">
                <a:solidFill>
                  <a:srgbClr val="2267AC"/>
                </a:solidFill>
                <a:latin typeface="Arial" charset="0"/>
                <a:cs typeface="Arial" charset="0"/>
              </a:rPr>
              <a:t>»</a:t>
            </a:r>
            <a:r>
              <a:rPr lang="en-US" altLang="ru-RU" sz="1800" dirty="0">
                <a:solidFill>
                  <a:srgbClr val="2267AC"/>
                </a:solidFill>
                <a:latin typeface="Arial" charset="0"/>
                <a:cs typeface="Arial" charset="0"/>
              </a:rPr>
              <a:t> (developed in the frame of project </a:t>
            </a:r>
            <a:r>
              <a:rPr lang="en-US" altLang="ru-RU" sz="1800" b="1" dirty="0">
                <a:solidFill>
                  <a:srgbClr val="2267AC"/>
                </a:solidFill>
                <a:latin typeface="Arial" charset="0"/>
                <a:cs typeface="Arial" charset="0"/>
              </a:rPr>
              <a:t>667/RU/15</a:t>
            </a:r>
            <a:r>
              <a:rPr lang="en-US" altLang="ru-RU" sz="1800" dirty="0">
                <a:solidFill>
                  <a:srgbClr val="2267AC"/>
                </a:solidFill>
                <a:latin typeface="Arial" charset="0"/>
                <a:cs typeface="Arial" charset="0"/>
              </a:rPr>
              <a:t>, coordinator – R. </a:t>
            </a:r>
            <a:r>
              <a:rPr lang="en-US" altLang="ru-RU" sz="1800" dirty="0" err="1">
                <a:solidFill>
                  <a:srgbClr val="2267AC"/>
                </a:solidFill>
                <a:latin typeface="Arial" charset="0"/>
                <a:cs typeface="Arial" charset="0"/>
              </a:rPr>
              <a:t>Genkina</a:t>
            </a:r>
            <a:r>
              <a:rPr lang="en-US" altLang="ru-RU" sz="1800" dirty="0">
                <a:solidFill>
                  <a:srgbClr val="2267AC"/>
                </a:solidFill>
                <a:latin typeface="Arial" charset="0"/>
                <a:cs typeface="Arial" charset="0"/>
              </a:rPr>
              <a:t>, Russia). </a:t>
            </a:r>
            <a:endParaRPr lang="ru-RU" altLang="ru-RU" sz="1800" dirty="0">
              <a:solidFill>
                <a:srgbClr val="2267AC"/>
              </a:solidFill>
              <a:latin typeface="Arial" charset="0"/>
              <a:cs typeface="Arial" charset="0"/>
            </a:endParaRPr>
          </a:p>
          <a:p>
            <a:pPr algn="just"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ru-RU" sz="1600" i="1" dirty="0">
                <a:solidFill>
                  <a:srgbClr val="2267AC"/>
                </a:solidFill>
                <a:latin typeface="Arial" charset="0"/>
                <a:cs typeface="Arial" charset="0"/>
              </a:rPr>
              <a:t>Recommendation was proposed for approval at the </a:t>
            </a:r>
            <a:r>
              <a:rPr lang="ru-RU" altLang="ru-RU" sz="1600" i="1" dirty="0">
                <a:solidFill>
                  <a:srgbClr val="2267AC"/>
                </a:solidFill>
                <a:latin typeface="Arial" charset="0"/>
                <a:cs typeface="Arial" charset="0"/>
              </a:rPr>
              <a:t>28 </a:t>
            </a:r>
            <a:r>
              <a:rPr lang="en-US" altLang="ru-RU" sz="1600" i="1" dirty="0">
                <a:solidFill>
                  <a:srgbClr val="2267AC"/>
                </a:solidFill>
                <a:latin typeface="Arial" charset="0"/>
                <a:cs typeface="Arial" charset="0"/>
              </a:rPr>
              <a:t>COOMET Committee meeting, however it rose some questions and was recommended for amendment:</a:t>
            </a:r>
          </a:p>
          <a:p>
            <a:pPr eaLnBrk="1" hangingPunct="1">
              <a:spcBef>
                <a:spcPct val="0"/>
              </a:spcBef>
              <a:buFont typeface="Arial" charset="0"/>
              <a:buNone/>
              <a:defRPr/>
            </a:pPr>
            <a:r>
              <a:rPr lang="ru-RU" sz="1600" i="1" spc="-20" dirty="0" err="1">
                <a:solidFill>
                  <a:srgbClr val="2267AC"/>
                </a:solidFill>
                <a:latin typeface="Arial" panose="020B0604020202020204" pitchFamily="34" charset="0"/>
              </a:rPr>
              <a:t>The</a:t>
            </a:r>
            <a:r>
              <a:rPr lang="ru-RU" sz="1600" i="1" spc="-20" dirty="0">
                <a:solidFill>
                  <a:srgbClr val="2267AC"/>
                </a:solidFill>
                <a:latin typeface="Arial" panose="020B0604020202020204" pitchFamily="34" charset="0"/>
              </a:rPr>
              <a:t> </a:t>
            </a:r>
            <a:r>
              <a:rPr lang="ru-RU" sz="1600" i="1" spc="-20" dirty="0" err="1">
                <a:solidFill>
                  <a:srgbClr val="2267AC"/>
                </a:solidFill>
                <a:latin typeface="Arial" panose="020B0604020202020204" pitchFamily="34" charset="0"/>
              </a:rPr>
              <a:t>draft</a:t>
            </a:r>
            <a:r>
              <a:rPr lang="ru-RU" sz="1600" i="1" spc="-20" dirty="0">
                <a:solidFill>
                  <a:srgbClr val="2267AC"/>
                </a:solidFill>
                <a:latin typeface="Arial" panose="020B0604020202020204" pitchFamily="34" charset="0"/>
              </a:rPr>
              <a:t> </a:t>
            </a:r>
            <a:r>
              <a:rPr lang="ru-RU" sz="1600" i="1" spc="-20" dirty="0" err="1">
                <a:solidFill>
                  <a:srgbClr val="2267AC"/>
                </a:solidFill>
                <a:latin typeface="Arial" panose="020B0604020202020204" pitchFamily="34" charset="0"/>
              </a:rPr>
              <a:t>recommendation</a:t>
            </a:r>
            <a:r>
              <a:rPr lang="ru-RU" sz="1600" i="1" spc="-20" dirty="0">
                <a:solidFill>
                  <a:srgbClr val="2267AC"/>
                </a:solidFill>
                <a:latin typeface="Arial" panose="020B0604020202020204" pitchFamily="34" charset="0"/>
              </a:rPr>
              <a:t> </a:t>
            </a:r>
            <a:r>
              <a:rPr lang="ru-RU" sz="1600" i="1" spc="-20" dirty="0" err="1">
                <a:solidFill>
                  <a:srgbClr val="2267AC"/>
                </a:solidFill>
                <a:latin typeface="Arial" panose="020B0604020202020204" pitchFamily="34" charset="0"/>
              </a:rPr>
              <a:t>was</a:t>
            </a:r>
            <a:r>
              <a:rPr lang="ru-RU" sz="1600" i="1" spc="-20" dirty="0">
                <a:solidFill>
                  <a:srgbClr val="2267AC"/>
                </a:solidFill>
                <a:latin typeface="Arial" panose="020B0604020202020204" pitchFamily="34" charset="0"/>
              </a:rPr>
              <a:t> </a:t>
            </a:r>
            <a:r>
              <a:rPr lang="ru-RU" sz="1600" i="1" spc="-20" dirty="0" err="1">
                <a:solidFill>
                  <a:srgbClr val="2267AC"/>
                </a:solidFill>
                <a:latin typeface="Arial" panose="020B0604020202020204" pitchFamily="34" charset="0"/>
              </a:rPr>
              <a:t>sent</a:t>
            </a:r>
            <a:r>
              <a:rPr lang="ru-RU" sz="1600" i="1" spc="-20" dirty="0">
                <a:solidFill>
                  <a:srgbClr val="2267AC"/>
                </a:solidFill>
                <a:latin typeface="Arial" panose="020B0604020202020204" pitchFamily="34" charset="0"/>
              </a:rPr>
              <a:t> </a:t>
            </a:r>
            <a:r>
              <a:rPr lang="ru-RU" sz="1600" i="1" spc="-20" dirty="0" err="1">
                <a:solidFill>
                  <a:srgbClr val="2267AC"/>
                </a:solidFill>
                <a:latin typeface="Arial" panose="020B0604020202020204" pitchFamily="34" charset="0"/>
              </a:rPr>
              <a:t>to</a:t>
            </a:r>
            <a:r>
              <a:rPr lang="ru-RU" sz="1600" i="1" spc="-20" dirty="0">
                <a:solidFill>
                  <a:srgbClr val="2267AC"/>
                </a:solidFill>
                <a:latin typeface="Arial" panose="020B0604020202020204" pitchFamily="34" charset="0"/>
              </a:rPr>
              <a:t> </a:t>
            </a:r>
            <a:r>
              <a:rPr lang="ru-RU" sz="1600" i="1" spc="-20" dirty="0" err="1">
                <a:solidFill>
                  <a:srgbClr val="2267AC"/>
                </a:solidFill>
                <a:latin typeface="Arial" panose="020B0604020202020204" pitchFamily="34" charset="0"/>
              </a:rPr>
              <a:t>the</a:t>
            </a:r>
            <a:r>
              <a:rPr lang="ru-RU" sz="1600" i="1" spc="-20" dirty="0">
                <a:solidFill>
                  <a:srgbClr val="2267AC"/>
                </a:solidFill>
                <a:latin typeface="Arial" panose="020B0604020202020204" pitchFamily="34" charset="0"/>
              </a:rPr>
              <a:t> COOMET </a:t>
            </a:r>
            <a:r>
              <a:rPr lang="ru-RU" sz="1600" i="1" spc="-20" dirty="0" err="1">
                <a:solidFill>
                  <a:srgbClr val="2267AC"/>
                </a:solidFill>
                <a:latin typeface="Arial" panose="020B0604020202020204" pitchFamily="34" charset="0"/>
              </a:rPr>
              <a:t>Committee</a:t>
            </a:r>
            <a:r>
              <a:rPr lang="ru-RU" sz="1600" i="1" spc="-20" dirty="0">
                <a:solidFill>
                  <a:srgbClr val="2267AC"/>
                </a:solidFill>
                <a:latin typeface="Arial" panose="020B0604020202020204" pitchFamily="34" charset="0"/>
              </a:rPr>
              <a:t> </a:t>
            </a:r>
            <a:r>
              <a:rPr lang="ru-RU" sz="1600" i="1" spc="-20" dirty="0" err="1">
                <a:solidFill>
                  <a:srgbClr val="2267AC"/>
                </a:solidFill>
                <a:latin typeface="Arial" panose="020B0604020202020204" pitchFamily="34" charset="0"/>
              </a:rPr>
              <a:t>members</a:t>
            </a:r>
            <a:r>
              <a:rPr lang="ru-RU" sz="1600" i="1" spc="-20" dirty="0">
                <a:solidFill>
                  <a:srgbClr val="2267AC"/>
                </a:solidFill>
                <a:latin typeface="Arial" panose="020B0604020202020204" pitchFamily="34" charset="0"/>
              </a:rPr>
              <a:t>. </a:t>
            </a:r>
            <a:br>
              <a:rPr lang="ru-RU" sz="1600" i="1" spc="-20" dirty="0">
                <a:solidFill>
                  <a:srgbClr val="2267AC"/>
                </a:solidFill>
                <a:latin typeface="Arial" panose="020B0604020202020204" pitchFamily="34" charset="0"/>
              </a:rPr>
            </a:br>
            <a:r>
              <a:rPr lang="ru-RU" sz="1600" i="1" spc="-20" dirty="0">
                <a:solidFill>
                  <a:srgbClr val="2267AC"/>
                </a:solidFill>
                <a:latin typeface="Arial" panose="020B0604020202020204" pitchFamily="34" charset="0"/>
              </a:rPr>
              <a:t>   </a:t>
            </a:r>
            <a:r>
              <a:rPr lang="ru-RU" sz="1600" b="1" i="1" spc="-20" dirty="0" err="1">
                <a:solidFill>
                  <a:srgbClr val="2267AC"/>
                </a:solidFill>
                <a:latin typeface="Arial" panose="020B0604020202020204" pitchFamily="34" charset="0"/>
              </a:rPr>
              <a:t>Given</a:t>
            </a:r>
            <a:r>
              <a:rPr lang="ru-RU" sz="1600" b="1" i="1" spc="-20" dirty="0">
                <a:solidFill>
                  <a:srgbClr val="2267AC"/>
                </a:solidFill>
                <a:latin typeface="Arial" panose="020B0604020202020204" pitchFamily="34" charset="0"/>
              </a:rPr>
              <a:t> </a:t>
            </a:r>
            <a:r>
              <a:rPr lang="ru-RU" sz="1600" b="1" i="1" spc="-20" dirty="0" err="1">
                <a:solidFill>
                  <a:srgbClr val="2267AC"/>
                </a:solidFill>
                <a:latin typeface="Arial" panose="020B0604020202020204" pitchFamily="34" charset="0"/>
              </a:rPr>
              <a:t>the</a:t>
            </a:r>
            <a:r>
              <a:rPr lang="ru-RU" sz="1600" b="1" i="1" spc="-20" dirty="0">
                <a:solidFill>
                  <a:srgbClr val="2267AC"/>
                </a:solidFill>
                <a:latin typeface="Arial" panose="020B0604020202020204" pitchFamily="34" charset="0"/>
              </a:rPr>
              <a:t> </a:t>
            </a:r>
            <a:r>
              <a:rPr lang="ru-RU" sz="1600" b="1" i="1" spc="-20" dirty="0" err="1">
                <a:solidFill>
                  <a:srgbClr val="2267AC"/>
                </a:solidFill>
                <a:latin typeface="Arial" panose="020B0604020202020204" pitchFamily="34" charset="0"/>
              </a:rPr>
              <a:t>lack</a:t>
            </a:r>
            <a:r>
              <a:rPr lang="ru-RU" sz="1600" b="1" i="1" spc="-20" dirty="0">
                <a:solidFill>
                  <a:srgbClr val="2267AC"/>
                </a:solidFill>
                <a:latin typeface="Arial" panose="020B0604020202020204" pitchFamily="34" charset="0"/>
              </a:rPr>
              <a:t> </a:t>
            </a:r>
            <a:r>
              <a:rPr lang="ru-RU" sz="1600" b="1" i="1" spc="-20" dirty="0" err="1">
                <a:solidFill>
                  <a:srgbClr val="2267AC"/>
                </a:solidFill>
                <a:latin typeface="Arial" panose="020B0604020202020204" pitchFamily="34" charset="0"/>
              </a:rPr>
              <a:t>of</a:t>
            </a:r>
            <a:r>
              <a:rPr lang="ru-RU" sz="1600" b="1" i="1" spc="-20" dirty="0">
                <a:solidFill>
                  <a:srgbClr val="2267AC"/>
                </a:solidFill>
                <a:latin typeface="Arial" panose="020B0604020202020204" pitchFamily="34" charset="0"/>
              </a:rPr>
              <a:t> a </a:t>
            </a:r>
            <a:r>
              <a:rPr lang="ru-RU" sz="1600" b="1" i="1" spc="-20" dirty="0" err="1">
                <a:solidFill>
                  <a:srgbClr val="2267AC"/>
                </a:solidFill>
                <a:latin typeface="Arial" panose="020B0604020202020204" pitchFamily="34" charset="0"/>
              </a:rPr>
              <a:t>unified</a:t>
            </a:r>
            <a:r>
              <a:rPr lang="ru-RU" sz="1600" b="1" i="1" spc="-20" dirty="0">
                <a:solidFill>
                  <a:srgbClr val="2267AC"/>
                </a:solidFill>
                <a:latin typeface="Arial" panose="020B0604020202020204" pitchFamily="34" charset="0"/>
              </a:rPr>
              <a:t> </a:t>
            </a:r>
            <a:r>
              <a:rPr lang="ru-RU" sz="1600" b="1" i="1" spc="-20" dirty="0" err="1">
                <a:solidFill>
                  <a:srgbClr val="2267AC"/>
                </a:solidFill>
                <a:latin typeface="Arial" panose="020B0604020202020204" pitchFamily="34" charset="0"/>
              </a:rPr>
              <a:t>position</a:t>
            </a:r>
            <a:r>
              <a:rPr lang="ru-RU" sz="1600" b="1" i="1" spc="-20" dirty="0">
                <a:solidFill>
                  <a:srgbClr val="2267AC"/>
                </a:solidFill>
                <a:latin typeface="Arial" panose="020B0604020202020204" pitchFamily="34" charset="0"/>
              </a:rPr>
              <a:t> </a:t>
            </a:r>
            <a:r>
              <a:rPr lang="ru-RU" sz="1600" b="1" i="1" spc="-20" dirty="0" err="1">
                <a:solidFill>
                  <a:srgbClr val="2267AC"/>
                </a:solidFill>
                <a:latin typeface="Arial" panose="020B0604020202020204" pitchFamily="34" charset="0"/>
              </a:rPr>
              <a:t>on</a:t>
            </a:r>
            <a:r>
              <a:rPr lang="ru-RU" sz="1600" b="1" i="1" spc="-20" dirty="0">
                <a:solidFill>
                  <a:srgbClr val="2267AC"/>
                </a:solidFill>
                <a:latin typeface="Arial" panose="020B0604020202020204" pitchFamily="34" charset="0"/>
              </a:rPr>
              <a:t> </a:t>
            </a:r>
            <a:r>
              <a:rPr lang="ru-RU" sz="1600" b="1" i="1" spc="-20" dirty="0" err="1">
                <a:solidFill>
                  <a:srgbClr val="2267AC"/>
                </a:solidFill>
                <a:latin typeface="Arial" panose="020B0604020202020204" pitchFamily="34" charset="0"/>
              </a:rPr>
              <a:t>this</a:t>
            </a:r>
            <a:r>
              <a:rPr lang="ru-RU" sz="1600" b="1" i="1" spc="-20" dirty="0">
                <a:solidFill>
                  <a:srgbClr val="2267AC"/>
                </a:solidFill>
                <a:latin typeface="Arial" panose="020B0604020202020204" pitchFamily="34" charset="0"/>
              </a:rPr>
              <a:t> </a:t>
            </a:r>
            <a:r>
              <a:rPr lang="ru-RU" sz="1600" b="1" i="1" spc="-20" dirty="0" err="1">
                <a:solidFill>
                  <a:srgbClr val="2267AC"/>
                </a:solidFill>
                <a:latin typeface="Arial" panose="020B0604020202020204" pitchFamily="34" charset="0"/>
              </a:rPr>
              <a:t>document</a:t>
            </a:r>
            <a:r>
              <a:rPr lang="ru-RU" sz="1600" b="1" i="1" spc="-20" dirty="0">
                <a:solidFill>
                  <a:srgbClr val="2267AC"/>
                </a:solidFill>
                <a:latin typeface="Arial" panose="020B0604020202020204" pitchFamily="34" charset="0"/>
              </a:rPr>
              <a:t>, </a:t>
            </a:r>
            <a:r>
              <a:rPr lang="ru-RU" sz="1600" b="1" i="1" spc="-20" dirty="0" err="1">
                <a:solidFill>
                  <a:srgbClr val="2267AC"/>
                </a:solidFill>
                <a:latin typeface="Arial" panose="020B0604020202020204" pitchFamily="34" charset="0"/>
              </a:rPr>
              <a:t>it</a:t>
            </a:r>
            <a:r>
              <a:rPr lang="ru-RU" sz="1600" b="1" i="1" spc="-20" dirty="0">
                <a:solidFill>
                  <a:srgbClr val="2267AC"/>
                </a:solidFill>
                <a:latin typeface="Arial" panose="020B0604020202020204" pitchFamily="34" charset="0"/>
              </a:rPr>
              <a:t> </a:t>
            </a:r>
            <a:r>
              <a:rPr lang="ru-RU" sz="1600" b="1" i="1" spc="-20" dirty="0" err="1">
                <a:solidFill>
                  <a:srgbClr val="2267AC"/>
                </a:solidFill>
                <a:latin typeface="Arial" panose="020B0604020202020204" pitchFamily="34" charset="0"/>
              </a:rPr>
              <a:t>is</a:t>
            </a:r>
            <a:r>
              <a:rPr lang="ru-RU" sz="1600" b="1" i="1" spc="-20" dirty="0">
                <a:solidFill>
                  <a:srgbClr val="2267AC"/>
                </a:solidFill>
                <a:latin typeface="Arial" panose="020B0604020202020204" pitchFamily="34" charset="0"/>
              </a:rPr>
              <a:t> </a:t>
            </a:r>
            <a:r>
              <a:rPr lang="ru-RU" sz="1600" b="1" i="1" spc="-20" dirty="0" err="1">
                <a:solidFill>
                  <a:srgbClr val="2267AC"/>
                </a:solidFill>
                <a:latin typeface="Arial" panose="020B0604020202020204" pitchFamily="34" charset="0"/>
              </a:rPr>
              <a:t>proposed</a:t>
            </a:r>
            <a:r>
              <a:rPr lang="ru-RU" sz="1600" b="1" i="1" spc="-20" dirty="0">
                <a:solidFill>
                  <a:srgbClr val="2267AC"/>
                </a:solidFill>
                <a:latin typeface="Arial" panose="020B0604020202020204" pitchFamily="34" charset="0"/>
              </a:rPr>
              <a:t> </a:t>
            </a:r>
            <a:r>
              <a:rPr lang="ru-RU" sz="1600" b="1" i="1" spc="-20" dirty="0" err="1">
                <a:solidFill>
                  <a:srgbClr val="2267AC"/>
                </a:solidFill>
                <a:latin typeface="Arial" panose="020B0604020202020204" pitchFamily="34" charset="0"/>
              </a:rPr>
              <a:t>to</a:t>
            </a:r>
            <a:r>
              <a:rPr lang="ru-RU" sz="1600" b="1" i="1" spc="-20" dirty="0">
                <a:solidFill>
                  <a:srgbClr val="2267AC"/>
                </a:solidFill>
                <a:latin typeface="Arial" panose="020B0604020202020204" pitchFamily="34" charset="0"/>
              </a:rPr>
              <a:t> </a:t>
            </a:r>
            <a:r>
              <a:rPr lang="ru-RU" sz="1600" b="1" i="1" spc="-20" dirty="0" err="1">
                <a:solidFill>
                  <a:srgbClr val="2267AC"/>
                </a:solidFill>
                <a:latin typeface="Arial" panose="020B0604020202020204" pitchFamily="34" charset="0"/>
              </a:rPr>
              <a:t>resume</a:t>
            </a:r>
            <a:r>
              <a:rPr lang="ru-RU" sz="1600" b="1" i="1" spc="-20" dirty="0">
                <a:solidFill>
                  <a:srgbClr val="2267AC"/>
                </a:solidFill>
                <a:latin typeface="Arial" panose="020B0604020202020204" pitchFamily="34" charset="0"/>
              </a:rPr>
              <a:t> </a:t>
            </a:r>
            <a:r>
              <a:rPr lang="ru-RU" sz="1600" b="1" i="1" spc="-20" dirty="0" err="1">
                <a:solidFill>
                  <a:srgbClr val="2267AC"/>
                </a:solidFill>
                <a:latin typeface="Arial" panose="020B0604020202020204" pitchFamily="34" charset="0"/>
              </a:rPr>
              <a:t>its</a:t>
            </a:r>
            <a:r>
              <a:rPr lang="ru-RU" sz="1600" b="1" i="1" spc="-20" dirty="0">
                <a:solidFill>
                  <a:srgbClr val="2267AC"/>
                </a:solidFill>
                <a:latin typeface="Arial" panose="020B0604020202020204" pitchFamily="34" charset="0"/>
              </a:rPr>
              <a:t> </a:t>
            </a:r>
            <a:r>
              <a:rPr lang="ru-RU" sz="1600" b="1" i="1" spc="-20" dirty="0" err="1">
                <a:solidFill>
                  <a:srgbClr val="2267AC"/>
                </a:solidFill>
                <a:latin typeface="Arial" panose="020B0604020202020204" pitchFamily="34" charset="0"/>
              </a:rPr>
              <a:t>discussion</a:t>
            </a:r>
            <a:r>
              <a:rPr lang="ru-RU" sz="1600" b="1" i="1" spc="-20" dirty="0">
                <a:solidFill>
                  <a:srgbClr val="2267AC"/>
                </a:solidFill>
                <a:latin typeface="Arial" panose="020B0604020202020204" pitchFamily="34" charset="0"/>
              </a:rPr>
              <a:t> </a:t>
            </a:r>
            <a:r>
              <a:rPr lang="ru-RU" sz="1600" b="1" i="1" spc="-20" dirty="0" err="1">
                <a:solidFill>
                  <a:srgbClr val="2267AC"/>
                </a:solidFill>
                <a:latin typeface="Arial" panose="020B0604020202020204" pitchFamily="34" charset="0"/>
              </a:rPr>
              <a:t>at</a:t>
            </a:r>
            <a:r>
              <a:rPr lang="ru-RU" sz="1600" b="1" i="1" spc="-20" dirty="0">
                <a:solidFill>
                  <a:srgbClr val="2267AC"/>
                </a:solidFill>
                <a:latin typeface="Arial" panose="020B0604020202020204" pitchFamily="34" charset="0"/>
              </a:rPr>
              <a:t> </a:t>
            </a:r>
            <a:r>
              <a:rPr lang="ru-RU" sz="1600" b="1" i="1" spc="-20" dirty="0" err="1">
                <a:solidFill>
                  <a:srgbClr val="2267AC"/>
                </a:solidFill>
                <a:latin typeface="Arial" panose="020B0604020202020204" pitchFamily="34" charset="0"/>
              </a:rPr>
              <a:t>the</a:t>
            </a:r>
            <a:r>
              <a:rPr lang="ru-RU" sz="1600" b="1" i="1" spc="-20" dirty="0">
                <a:solidFill>
                  <a:srgbClr val="2267AC"/>
                </a:solidFill>
                <a:latin typeface="Arial" panose="020B0604020202020204" pitchFamily="34" charset="0"/>
              </a:rPr>
              <a:t> TC2 </a:t>
            </a:r>
            <a:r>
              <a:rPr lang="ru-RU" sz="1600" b="1" i="1" spc="-20" dirty="0" err="1">
                <a:solidFill>
                  <a:srgbClr val="2267AC"/>
                </a:solidFill>
                <a:latin typeface="Arial" panose="020B0604020202020204" pitchFamily="34" charset="0"/>
              </a:rPr>
              <a:t>meeting</a:t>
            </a:r>
            <a:r>
              <a:rPr lang="ru-RU" sz="1600" b="1" i="1" spc="-20" dirty="0">
                <a:solidFill>
                  <a:srgbClr val="2267AC"/>
                </a:solidFill>
                <a:latin typeface="Arial" panose="020B0604020202020204" pitchFamily="34" charset="0"/>
              </a:rPr>
              <a:t> </a:t>
            </a:r>
            <a:r>
              <a:rPr lang="ru-RU" sz="1600" b="1" i="1" spc="-20" dirty="0" err="1">
                <a:solidFill>
                  <a:srgbClr val="2267AC"/>
                </a:solidFill>
                <a:latin typeface="Arial" panose="020B0604020202020204" pitchFamily="34" charset="0"/>
              </a:rPr>
              <a:t>in</a:t>
            </a:r>
            <a:r>
              <a:rPr lang="ru-RU" sz="1600" b="1" i="1" spc="-20" dirty="0">
                <a:solidFill>
                  <a:srgbClr val="2267AC"/>
                </a:solidFill>
                <a:latin typeface="Arial" panose="020B0604020202020204" pitchFamily="34" charset="0"/>
              </a:rPr>
              <a:t> 2018.</a:t>
            </a:r>
          </a:p>
          <a:p>
            <a:pPr algn="just" eaLnBrk="1" hangingPunct="1">
              <a:spcBef>
                <a:spcPct val="0"/>
              </a:spcBef>
              <a:buFontTx/>
              <a:buNone/>
              <a:defRPr/>
            </a:pPr>
            <a:endParaRPr lang="ru-RU" altLang="ru-RU" sz="1800" dirty="0">
              <a:solidFill>
                <a:srgbClr val="009ED8"/>
              </a:solidFill>
              <a:latin typeface="Arial" charset="0"/>
              <a:cs typeface="Arial" charset="0"/>
            </a:endParaRPr>
          </a:p>
        </p:txBody>
      </p:sp>
      <p:sp>
        <p:nvSpPr>
          <p:cNvPr id="15372" name="Прямоугольник 2"/>
          <p:cNvSpPr>
            <a:spLocks noChangeArrowheads="1"/>
          </p:cNvSpPr>
          <p:nvPr/>
        </p:nvSpPr>
        <p:spPr bwMode="auto">
          <a:xfrm>
            <a:off x="1588" y="1200150"/>
            <a:ext cx="9144000" cy="553998"/>
          </a:xfrm>
          <a:prstGeom prst="rect">
            <a:avLst/>
          </a:prstGeom>
          <a:solidFill>
            <a:srgbClr val="FFCC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176213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176213" indent="0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500" b="1" dirty="0">
                <a:latin typeface="Arial" panose="020B0604020202020204" pitchFamily="34" charset="0"/>
              </a:rPr>
              <a:t>ПК 2.3 «Законодательный метрологический контроль» / </a:t>
            </a:r>
            <a:br>
              <a:rPr lang="ru-RU" altLang="ru-RU" sz="1500" b="1" dirty="0">
                <a:latin typeface="Arial" panose="020B0604020202020204" pitchFamily="34" charset="0"/>
              </a:rPr>
            </a:br>
            <a:r>
              <a:rPr lang="en-US" altLang="ru-RU" sz="1500" b="1" dirty="0">
                <a:solidFill>
                  <a:srgbClr val="2267AC"/>
                </a:solidFill>
                <a:latin typeface="Arial" panose="020B0604020202020204" pitchFamily="34" charset="0"/>
              </a:rPr>
              <a:t>SC 2.</a:t>
            </a:r>
            <a:r>
              <a:rPr lang="ru-RU" altLang="ru-RU" sz="1500" b="1" dirty="0">
                <a:solidFill>
                  <a:srgbClr val="2267AC"/>
                </a:solidFill>
                <a:latin typeface="Arial" panose="020B0604020202020204" pitchFamily="34" charset="0"/>
              </a:rPr>
              <a:t>2</a:t>
            </a:r>
            <a:r>
              <a:rPr lang="en-US" altLang="ru-RU" sz="1500" b="1" dirty="0">
                <a:solidFill>
                  <a:srgbClr val="2267AC"/>
                </a:solidFill>
                <a:latin typeface="Arial" panose="020B0604020202020204" pitchFamily="34" charset="0"/>
              </a:rPr>
              <a:t> </a:t>
            </a:r>
            <a:r>
              <a:rPr lang="ru-RU" altLang="ru-RU" sz="1500" b="1" dirty="0">
                <a:solidFill>
                  <a:srgbClr val="2267AC"/>
                </a:solidFill>
                <a:latin typeface="Arial" panose="020B0604020202020204" pitchFamily="34" charset="0"/>
              </a:rPr>
              <a:t>«</a:t>
            </a:r>
            <a:r>
              <a:rPr lang="en-US" altLang="ru-RU" sz="1500" b="1" dirty="0">
                <a:solidFill>
                  <a:srgbClr val="2267AC"/>
                </a:solidFill>
                <a:latin typeface="Arial" panose="020B0604020202020204" pitchFamily="34" charset="0"/>
              </a:rPr>
              <a:t>Legal Metrology Control</a:t>
            </a:r>
            <a:r>
              <a:rPr lang="ru-RU" altLang="ru-RU" sz="1500" b="1" dirty="0">
                <a:solidFill>
                  <a:srgbClr val="2267AC"/>
                </a:solidFill>
                <a:latin typeface="Arial" panose="020B0604020202020204" pitchFamily="34" charset="0"/>
              </a:rPr>
              <a:t>»</a:t>
            </a:r>
            <a:endParaRPr lang="en-US" altLang="ru-RU" sz="1500" b="1" dirty="0">
              <a:solidFill>
                <a:srgbClr val="2267AC"/>
              </a:solidFill>
              <a:latin typeface="Arial" panose="020B0604020202020204" pitchFamily="34" charset="0"/>
            </a:endParaRPr>
          </a:p>
        </p:txBody>
      </p:sp>
      <p:sp>
        <p:nvSpPr>
          <p:cNvPr id="14" name="Rectangle 12"/>
          <p:cNvSpPr>
            <a:spLocks noChangeArrowheads="1"/>
          </p:cNvSpPr>
          <p:nvPr/>
        </p:nvSpPr>
        <p:spPr bwMode="auto">
          <a:xfrm>
            <a:off x="2301875" y="-33338"/>
            <a:ext cx="6843713" cy="1122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200"/>
              </a:spcAft>
              <a:defRPr/>
            </a:pPr>
            <a:r>
              <a:rPr lang="ru-RU" b="1" dirty="0">
                <a:latin typeface="Arial" panose="020B0604020202020204" pitchFamily="34" charset="0"/>
              </a:rPr>
              <a:t>Выполняемые проекты КООМЕТ в рамках ПК 2.</a:t>
            </a:r>
            <a:r>
              <a:rPr lang="en-US" b="1" dirty="0">
                <a:latin typeface="Arial" panose="020B0604020202020204" pitchFamily="34" charset="0"/>
              </a:rPr>
              <a:t>3</a:t>
            </a:r>
            <a:r>
              <a:rPr lang="ru-RU" b="1" dirty="0">
                <a:latin typeface="Arial" panose="020B0604020202020204" pitchFamily="34" charset="0"/>
              </a:rPr>
              <a:t> </a:t>
            </a:r>
            <a:endParaRPr lang="en-US" b="1" dirty="0">
              <a:latin typeface="Arial" panose="020B0604020202020204" pitchFamily="34" charset="0"/>
            </a:endParaRPr>
          </a:p>
          <a:p>
            <a:pPr algn="ctr" eaLnBrk="1" fontAlgn="auto" hangingPunct="1">
              <a:spcBef>
                <a:spcPts val="200"/>
              </a:spcBef>
              <a:spcAft>
                <a:spcPts val="0"/>
              </a:spcAft>
              <a:defRPr/>
            </a:pPr>
            <a:endParaRPr lang="en-US" sz="1100" b="1" dirty="0">
              <a:solidFill>
                <a:srgbClr val="DB2B20"/>
              </a:solidFill>
              <a:latin typeface="Arial" panose="020B0604020202020204" pitchFamily="34" charset="0"/>
            </a:endParaRPr>
          </a:p>
          <a:p>
            <a:pPr algn="ctr" eaLnBrk="1" fontAlgn="auto" hangingPunct="1">
              <a:spcBef>
                <a:spcPts val="20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rgbClr val="DB2B20"/>
                </a:solidFill>
                <a:latin typeface="Arial" panose="020B0604020202020204" pitchFamily="34" charset="0"/>
              </a:rPr>
              <a:t>COOMET projects under development</a:t>
            </a:r>
            <a:r>
              <a:rPr lang="ru-RU" b="1" dirty="0">
                <a:solidFill>
                  <a:srgbClr val="DB2B20"/>
                </a:solidFill>
                <a:latin typeface="Arial" panose="020B0604020202020204" pitchFamily="34" charset="0"/>
              </a:rPr>
              <a:t> </a:t>
            </a:r>
            <a:r>
              <a:rPr lang="en-US" b="1" dirty="0">
                <a:solidFill>
                  <a:srgbClr val="DB2B20"/>
                </a:solidFill>
                <a:latin typeface="Arial" panose="020B0604020202020204" pitchFamily="34" charset="0"/>
              </a:rPr>
              <a:t>in SC 2.3</a:t>
            </a:r>
            <a:endParaRPr lang="ru-RU" b="1" dirty="0">
              <a:solidFill>
                <a:srgbClr val="DB2B2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hteck 9"/>
          <p:cNvSpPr/>
          <p:nvPr/>
        </p:nvSpPr>
        <p:spPr>
          <a:xfrm>
            <a:off x="0" y="0"/>
            <a:ext cx="9144000" cy="1122363"/>
          </a:xfrm>
          <a:prstGeom prst="rect">
            <a:avLst/>
          </a:prstGeom>
          <a:gradFill flip="none" rotWithShape="1">
            <a:gsLst>
              <a:gs pos="0">
                <a:srgbClr val="009ED8"/>
              </a:gs>
              <a:gs pos="100000">
                <a:srgbClr val="97E4FF"/>
              </a:gs>
              <a:gs pos="0">
                <a:srgbClr val="009ED8">
                  <a:lumMod val="100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de-DE"/>
          </a:p>
        </p:txBody>
      </p:sp>
      <p:pic>
        <p:nvPicPr>
          <p:cNvPr id="16387" name="Picture 2" descr="D:\_daten\dienstliches\2014\ppt\PPT_HG_Folie_02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6281738"/>
            <a:ext cx="9144000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88" name="Textplatzhalter 13"/>
          <p:cNvSpPr txBox="1">
            <a:spLocks/>
          </p:cNvSpPr>
          <p:nvPr/>
        </p:nvSpPr>
        <p:spPr bwMode="auto">
          <a:xfrm>
            <a:off x="354013" y="6461125"/>
            <a:ext cx="3148012" cy="260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 defTabSz="45720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defTabSz="45720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defTabSz="4572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defTabSz="4572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defTabSz="4572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de-DE" altLang="ru-RU" sz="900">
                <a:latin typeface="Arial" panose="020B0604020202020204" pitchFamily="34" charset="0"/>
              </a:rPr>
              <a:t> Division Q „Scientific-technical cross-sectional tasks“</a:t>
            </a:r>
          </a:p>
        </p:txBody>
      </p:sp>
      <p:sp>
        <p:nvSpPr>
          <p:cNvPr id="16389" name="Textplatzhalter 13"/>
          <p:cNvSpPr txBox="1">
            <a:spLocks/>
          </p:cNvSpPr>
          <p:nvPr/>
        </p:nvSpPr>
        <p:spPr bwMode="auto">
          <a:xfrm>
            <a:off x="3052763" y="6461125"/>
            <a:ext cx="3113087" cy="260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 defTabSz="45720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defTabSz="45720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defTabSz="4572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defTabSz="4572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defTabSz="4572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de-DE" altLang="ru-RU" sz="900">
                <a:latin typeface="Arial" panose="020B0604020202020204" pitchFamily="34" charset="0"/>
              </a:rPr>
              <a:t>Report TC 2 Legal Metrology</a:t>
            </a:r>
          </a:p>
        </p:txBody>
      </p:sp>
      <p:sp>
        <p:nvSpPr>
          <p:cNvPr id="16390" name="Textfeld 19"/>
          <p:cNvSpPr txBox="1">
            <a:spLocks noChangeArrowheads="1"/>
          </p:cNvSpPr>
          <p:nvPr/>
        </p:nvSpPr>
        <p:spPr bwMode="auto">
          <a:xfrm>
            <a:off x="7415213" y="6477000"/>
            <a:ext cx="13716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de-DE" altLang="ru-RU" sz="900">
                <a:latin typeface="Arial" panose="020B0604020202020204" pitchFamily="34" charset="0"/>
              </a:rPr>
              <a:t>Seite </a:t>
            </a:r>
            <a:fld id="{F8E41D44-766E-40B8-9947-1E845B41356C}" type="slidenum">
              <a:rPr lang="de-DE" altLang="ru-RU" sz="900">
                <a:latin typeface="Arial" panose="020B0604020202020204" pitchFamily="34" charset="0"/>
              </a:rPr>
              <a:pPr algn="r" eaLnBrk="1" hangingPunct="1">
                <a:spcBef>
                  <a:spcPct val="0"/>
                </a:spcBef>
                <a:buFontTx/>
                <a:buNone/>
              </a:pPr>
              <a:t>15</a:t>
            </a:fld>
            <a:r>
              <a:rPr lang="de-DE" altLang="ru-RU" sz="900">
                <a:latin typeface="Arial" panose="020B0604020202020204" pitchFamily="34" charset="0"/>
              </a:rPr>
              <a:t> von 8</a:t>
            </a:r>
          </a:p>
        </p:txBody>
      </p:sp>
      <p:sp>
        <p:nvSpPr>
          <p:cNvPr id="21" name="Rechteck 20"/>
          <p:cNvSpPr/>
          <p:nvPr/>
        </p:nvSpPr>
        <p:spPr>
          <a:xfrm>
            <a:off x="0" y="6281738"/>
            <a:ext cx="9144000" cy="5857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de-DE" dirty="0">
              <a:solidFill>
                <a:srgbClr val="C00000"/>
              </a:solidFill>
            </a:endParaRPr>
          </a:p>
        </p:txBody>
      </p:sp>
      <p:sp>
        <p:nvSpPr>
          <p:cNvPr id="10" name="Rectangle 12"/>
          <p:cNvSpPr>
            <a:spLocks noChangeArrowheads="1"/>
          </p:cNvSpPr>
          <p:nvPr/>
        </p:nvSpPr>
        <p:spPr bwMode="auto">
          <a:xfrm>
            <a:off x="2300288" y="0"/>
            <a:ext cx="6843712" cy="1122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500"/>
              </a:spcAft>
              <a:defRPr/>
            </a:pPr>
            <a:r>
              <a:rPr lang="ru-RU" b="1" dirty="0">
                <a:latin typeface="Arial" panose="020B0604020202020204" pitchFamily="34" charset="0"/>
              </a:rPr>
              <a:t>Следующее заседание ТК 2</a:t>
            </a:r>
            <a:endParaRPr lang="en-US" b="1" dirty="0">
              <a:latin typeface="Arial" panose="020B0604020202020204" pitchFamily="34" charset="0"/>
            </a:endParaRPr>
          </a:p>
          <a:p>
            <a:pPr algn="ctr" eaLnBrk="1" fontAlgn="auto" hangingPunct="1">
              <a:spcBef>
                <a:spcPts val="50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rgbClr val="DB2B20"/>
                </a:solidFill>
                <a:latin typeface="Arial" panose="020B0604020202020204" pitchFamily="34" charset="0"/>
              </a:rPr>
              <a:t>Next TC 2 Meeting</a:t>
            </a:r>
            <a:endParaRPr lang="ru-RU" b="1" dirty="0">
              <a:solidFill>
                <a:srgbClr val="DB2B20"/>
              </a:solidFill>
              <a:latin typeface="Arial" panose="020B0604020202020204" pitchFamily="34" charset="0"/>
            </a:endParaRPr>
          </a:p>
        </p:txBody>
      </p:sp>
      <p:pic>
        <p:nvPicPr>
          <p:cNvPr id="16393" name="Picture 2" descr="http://www.coomet.org/images/coomet.gif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76200"/>
            <a:ext cx="19050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20" name="Прямая соединительная линия 19"/>
          <p:cNvCxnSpPr/>
          <p:nvPr/>
        </p:nvCxnSpPr>
        <p:spPr>
          <a:xfrm flipV="1">
            <a:off x="3495675" y="571500"/>
            <a:ext cx="4452938" cy="12700"/>
          </a:xfrm>
          <a:prstGeom prst="line">
            <a:avLst/>
          </a:prstGeom>
          <a:ln w="38100">
            <a:solidFill>
              <a:srgbClr val="2167A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395" name="Прямоугольник 2"/>
          <p:cNvSpPr>
            <a:spLocks noChangeArrowheads="1"/>
          </p:cNvSpPr>
          <p:nvPr/>
        </p:nvSpPr>
        <p:spPr bwMode="auto">
          <a:xfrm>
            <a:off x="0" y="2174875"/>
            <a:ext cx="91440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176213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000">
                <a:latin typeface="Arial" panose="020B0604020202020204" pitchFamily="34" charset="0"/>
              </a:rPr>
              <a:t>18-ое заседание ТК 2 «Законодательная метрология» состоится </a:t>
            </a:r>
            <a:br>
              <a:rPr lang="ru-RU" altLang="ru-RU" sz="2000">
                <a:latin typeface="Arial" panose="020B0604020202020204" pitchFamily="34" charset="0"/>
              </a:rPr>
            </a:br>
            <a:r>
              <a:rPr lang="ru-RU" altLang="ru-RU" sz="2000" b="1">
                <a:latin typeface="Arial" panose="020B0604020202020204" pitchFamily="34" charset="0"/>
              </a:rPr>
              <a:t>17 мая 2018 г. во ВНИИМС, Москва, Российская Федерация</a:t>
            </a:r>
            <a:r>
              <a:rPr lang="ru-RU" altLang="ru-RU" sz="2000">
                <a:latin typeface="Arial" panose="020B0604020202020204" pitchFamily="34" charset="0"/>
              </a:rPr>
              <a:t>. </a:t>
            </a:r>
          </a:p>
        </p:txBody>
      </p:sp>
      <p:sp>
        <p:nvSpPr>
          <p:cNvPr id="16396" name="Прямоугольник 6"/>
          <p:cNvSpPr>
            <a:spLocks noChangeArrowheads="1"/>
          </p:cNvSpPr>
          <p:nvPr/>
        </p:nvSpPr>
        <p:spPr bwMode="auto">
          <a:xfrm>
            <a:off x="144463" y="3270250"/>
            <a:ext cx="9145587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176213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ru-RU" sz="2000" dirty="0">
                <a:solidFill>
                  <a:srgbClr val="2267AC"/>
                </a:solidFill>
                <a:latin typeface="Arial" panose="020B0604020202020204" pitchFamily="34" charset="0"/>
              </a:rPr>
              <a:t>The 18</a:t>
            </a:r>
            <a:r>
              <a:rPr lang="en-US" altLang="ru-RU" sz="2000" baseline="30000" dirty="0">
                <a:solidFill>
                  <a:srgbClr val="2267AC"/>
                </a:solidFill>
                <a:latin typeface="Arial" panose="020B0604020202020204" pitchFamily="34" charset="0"/>
              </a:rPr>
              <a:t>th</a:t>
            </a:r>
            <a:r>
              <a:rPr lang="en-US" altLang="ru-RU" sz="2000" dirty="0">
                <a:solidFill>
                  <a:srgbClr val="2267AC"/>
                </a:solidFill>
                <a:latin typeface="Arial" panose="020B0604020202020204" pitchFamily="34" charset="0"/>
              </a:rPr>
              <a:t> meeting of COOMET TC 2 </a:t>
            </a:r>
            <a:r>
              <a:rPr lang="ru-RU" altLang="ru-RU" sz="2000" dirty="0">
                <a:solidFill>
                  <a:srgbClr val="2267AC"/>
                </a:solidFill>
                <a:latin typeface="Arial" panose="020B0604020202020204" pitchFamily="34" charset="0"/>
              </a:rPr>
              <a:t>«</a:t>
            </a:r>
            <a:r>
              <a:rPr lang="en-US" altLang="ru-RU" sz="2000" dirty="0">
                <a:solidFill>
                  <a:srgbClr val="2267AC"/>
                </a:solidFill>
                <a:latin typeface="Arial" panose="020B0604020202020204" pitchFamily="34" charset="0"/>
              </a:rPr>
              <a:t>Legal Metrology</a:t>
            </a:r>
            <a:r>
              <a:rPr lang="ru-RU" altLang="ru-RU" sz="2000" dirty="0">
                <a:solidFill>
                  <a:srgbClr val="2267AC"/>
                </a:solidFill>
                <a:latin typeface="Arial" panose="020B0604020202020204" pitchFamily="34" charset="0"/>
              </a:rPr>
              <a:t>»</a:t>
            </a:r>
            <a:r>
              <a:rPr lang="en-US" altLang="ru-RU" sz="2000" dirty="0">
                <a:solidFill>
                  <a:srgbClr val="2267AC"/>
                </a:solidFill>
                <a:latin typeface="Arial" panose="020B0604020202020204" pitchFamily="34" charset="0"/>
              </a:rPr>
              <a:t> will be held </a:t>
            </a:r>
            <a:br>
              <a:rPr lang="ru-RU" altLang="ru-RU" sz="2000" dirty="0">
                <a:solidFill>
                  <a:srgbClr val="2267AC"/>
                </a:solidFill>
                <a:latin typeface="Arial" panose="020B0604020202020204" pitchFamily="34" charset="0"/>
              </a:rPr>
            </a:br>
            <a:r>
              <a:rPr lang="en-US" altLang="ru-RU" sz="2000" b="1" dirty="0">
                <a:solidFill>
                  <a:srgbClr val="2267AC"/>
                </a:solidFill>
                <a:latin typeface="Arial" panose="020B0604020202020204" pitchFamily="34" charset="0"/>
              </a:rPr>
              <a:t>17</a:t>
            </a:r>
            <a:r>
              <a:rPr lang="en-US" altLang="ru-RU" sz="2000" b="1" baseline="30000" dirty="0">
                <a:solidFill>
                  <a:srgbClr val="2267AC"/>
                </a:solidFill>
                <a:latin typeface="Arial" panose="020B0604020202020204" pitchFamily="34" charset="0"/>
              </a:rPr>
              <a:t>th</a:t>
            </a:r>
            <a:r>
              <a:rPr lang="en-US" altLang="ru-RU" sz="2000" b="1" dirty="0">
                <a:solidFill>
                  <a:srgbClr val="2267AC"/>
                </a:solidFill>
                <a:latin typeface="Arial" panose="020B0604020202020204" pitchFamily="34" charset="0"/>
              </a:rPr>
              <a:t> of May 2018 in VNIIMS (Moscow, Russia).</a:t>
            </a:r>
          </a:p>
        </p:txBody>
      </p:sp>
      <p:sp>
        <p:nvSpPr>
          <p:cNvPr id="16397" name="AutoShape 15" descr="https://www.coomet.net/fileadmin/_processed_/csm_VDNH_78e6817071.jpg"/>
          <p:cNvSpPr>
            <a:spLocks noChangeAspect="1" noChangeArrowheads="1"/>
          </p:cNvSpPr>
          <p:nvPr/>
        </p:nvSpPr>
        <p:spPr bwMode="auto">
          <a:xfrm>
            <a:off x="144463" y="-982663"/>
            <a:ext cx="2857500" cy="20478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pic>
        <p:nvPicPr>
          <p:cNvPr id="16398" name="Рисунок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8688" y="4930775"/>
            <a:ext cx="4154487" cy="1098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hteck 9"/>
          <p:cNvSpPr/>
          <p:nvPr/>
        </p:nvSpPr>
        <p:spPr>
          <a:xfrm>
            <a:off x="0" y="0"/>
            <a:ext cx="9144000" cy="1122363"/>
          </a:xfrm>
          <a:prstGeom prst="rect">
            <a:avLst/>
          </a:prstGeom>
          <a:gradFill flip="none" rotWithShape="1">
            <a:gsLst>
              <a:gs pos="0">
                <a:srgbClr val="009ED8"/>
              </a:gs>
              <a:gs pos="100000">
                <a:srgbClr val="97E4FF"/>
              </a:gs>
              <a:gs pos="0">
                <a:srgbClr val="009ED8">
                  <a:lumMod val="100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de-DE"/>
          </a:p>
        </p:txBody>
      </p:sp>
      <p:pic>
        <p:nvPicPr>
          <p:cNvPr id="17411" name="Picture 2" descr="D:\_daten\dienstliches\2014\ppt\PPT_HG_Folie_02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6281738"/>
            <a:ext cx="9144000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2" name="Textplatzhalter 13"/>
          <p:cNvSpPr txBox="1">
            <a:spLocks/>
          </p:cNvSpPr>
          <p:nvPr/>
        </p:nvSpPr>
        <p:spPr bwMode="auto">
          <a:xfrm>
            <a:off x="354013" y="6461125"/>
            <a:ext cx="3148012" cy="260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 defTabSz="45720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defTabSz="45720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defTabSz="4572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defTabSz="4572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defTabSz="4572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de-DE" altLang="ru-RU" sz="900">
                <a:latin typeface="Arial" panose="020B0604020202020204" pitchFamily="34" charset="0"/>
              </a:rPr>
              <a:t> Division Q „Scientific-technical cross-sectional tasks“</a:t>
            </a:r>
          </a:p>
        </p:txBody>
      </p:sp>
      <p:sp>
        <p:nvSpPr>
          <p:cNvPr id="17413" name="Textplatzhalter 13"/>
          <p:cNvSpPr txBox="1">
            <a:spLocks/>
          </p:cNvSpPr>
          <p:nvPr/>
        </p:nvSpPr>
        <p:spPr bwMode="auto">
          <a:xfrm>
            <a:off x="3052763" y="6461125"/>
            <a:ext cx="3113087" cy="260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 defTabSz="45720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defTabSz="45720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defTabSz="4572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defTabSz="4572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defTabSz="4572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de-DE" altLang="ru-RU" sz="900">
                <a:latin typeface="Arial" panose="020B0604020202020204" pitchFamily="34" charset="0"/>
              </a:rPr>
              <a:t>Report TC 2 Legal Metrology</a:t>
            </a:r>
          </a:p>
        </p:txBody>
      </p:sp>
      <p:sp>
        <p:nvSpPr>
          <p:cNvPr id="17414" name="Textfeld 19"/>
          <p:cNvSpPr txBox="1">
            <a:spLocks noChangeArrowheads="1"/>
          </p:cNvSpPr>
          <p:nvPr/>
        </p:nvSpPr>
        <p:spPr bwMode="auto">
          <a:xfrm>
            <a:off x="7415213" y="6477000"/>
            <a:ext cx="13716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de-DE" altLang="ru-RU" sz="900">
                <a:latin typeface="Arial" panose="020B0604020202020204" pitchFamily="34" charset="0"/>
              </a:rPr>
              <a:t>Seite </a:t>
            </a:r>
            <a:fld id="{1AB10904-C86E-49FD-88CE-ACC810CE0713}" type="slidenum">
              <a:rPr lang="de-DE" altLang="ru-RU" sz="900">
                <a:latin typeface="Arial" panose="020B0604020202020204" pitchFamily="34" charset="0"/>
              </a:rPr>
              <a:pPr algn="r" eaLnBrk="1" hangingPunct="1">
                <a:spcBef>
                  <a:spcPct val="0"/>
                </a:spcBef>
                <a:buFontTx/>
                <a:buNone/>
              </a:pPr>
              <a:t>16</a:t>
            </a:fld>
            <a:r>
              <a:rPr lang="de-DE" altLang="ru-RU" sz="900">
                <a:latin typeface="Arial" panose="020B0604020202020204" pitchFamily="34" charset="0"/>
              </a:rPr>
              <a:t> von 8</a:t>
            </a:r>
          </a:p>
        </p:txBody>
      </p:sp>
      <p:sp>
        <p:nvSpPr>
          <p:cNvPr id="21" name="Rechteck 20"/>
          <p:cNvSpPr/>
          <p:nvPr/>
        </p:nvSpPr>
        <p:spPr>
          <a:xfrm>
            <a:off x="0" y="6281738"/>
            <a:ext cx="9144000" cy="5857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de-DE" dirty="0">
              <a:solidFill>
                <a:srgbClr val="C00000"/>
              </a:solidFill>
            </a:endParaRPr>
          </a:p>
        </p:txBody>
      </p:sp>
      <p:sp>
        <p:nvSpPr>
          <p:cNvPr id="10" name="Rectangle 12"/>
          <p:cNvSpPr>
            <a:spLocks noChangeArrowheads="1"/>
          </p:cNvSpPr>
          <p:nvPr/>
        </p:nvSpPr>
        <p:spPr bwMode="auto">
          <a:xfrm>
            <a:off x="2300288" y="0"/>
            <a:ext cx="6843712" cy="1122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500"/>
              </a:spcAft>
              <a:defRPr/>
            </a:pPr>
            <a:r>
              <a:rPr lang="ru-RU" b="1" dirty="0">
                <a:latin typeface="Arial" panose="020B0604020202020204" pitchFamily="34" charset="0"/>
              </a:rPr>
              <a:t>Конференция и семинар МОЗМ- КООМЕТ </a:t>
            </a:r>
            <a:endParaRPr lang="en-US" b="1" dirty="0">
              <a:latin typeface="Arial" panose="020B0604020202020204" pitchFamily="34" charset="0"/>
            </a:endParaRPr>
          </a:p>
          <a:p>
            <a:pPr algn="ctr" eaLnBrk="1" fontAlgn="auto" hangingPunct="1">
              <a:spcBef>
                <a:spcPts val="50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rgbClr val="FF0000"/>
                </a:solidFill>
                <a:latin typeface="Arial" panose="020B0604020202020204" pitchFamily="34" charset="0"/>
              </a:rPr>
              <a:t>Conference</a:t>
            </a:r>
            <a:r>
              <a:rPr lang="ru-RU" b="1" dirty="0">
                <a:solidFill>
                  <a:srgbClr val="FF0000"/>
                </a:solidFill>
                <a:latin typeface="Arial" panose="020B0604020202020204" pitchFamily="34" charset="0"/>
              </a:rPr>
              <a:t> </a:t>
            </a:r>
            <a:r>
              <a:rPr lang="en-US" b="1" dirty="0">
                <a:solidFill>
                  <a:srgbClr val="FF0000"/>
                </a:solidFill>
                <a:latin typeface="Arial" panose="020B0604020202020204" pitchFamily="34" charset="0"/>
              </a:rPr>
              <a:t>and seminar OIML-</a:t>
            </a:r>
            <a:r>
              <a:rPr lang="ru-RU" b="1" dirty="0">
                <a:solidFill>
                  <a:srgbClr val="FF0000"/>
                </a:solidFill>
                <a:latin typeface="Arial" panose="020B0604020202020204" pitchFamily="34" charset="0"/>
              </a:rPr>
              <a:t>СООМЕТ</a:t>
            </a:r>
            <a:r>
              <a:rPr lang="en-US" b="1" dirty="0">
                <a:solidFill>
                  <a:srgbClr val="FF0000"/>
                </a:solidFill>
                <a:latin typeface="Arial" panose="020B0604020202020204" pitchFamily="34" charset="0"/>
              </a:rPr>
              <a:t> </a:t>
            </a:r>
            <a:endParaRPr lang="ru-RU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pic>
        <p:nvPicPr>
          <p:cNvPr id="17417" name="Picture 2" descr="http://www.coomet.org/images/coomet.gif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76200"/>
            <a:ext cx="19050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20" name="Прямая соединительная линия 19"/>
          <p:cNvCxnSpPr/>
          <p:nvPr/>
        </p:nvCxnSpPr>
        <p:spPr>
          <a:xfrm flipV="1">
            <a:off x="3495675" y="571500"/>
            <a:ext cx="4452938" cy="12700"/>
          </a:xfrm>
          <a:prstGeom prst="line">
            <a:avLst/>
          </a:prstGeom>
          <a:ln w="38100">
            <a:solidFill>
              <a:srgbClr val="2167A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419" name="Прямоугольник 2"/>
          <p:cNvSpPr>
            <a:spLocks noChangeArrowheads="1"/>
          </p:cNvSpPr>
          <p:nvPr/>
        </p:nvSpPr>
        <p:spPr bwMode="auto">
          <a:xfrm>
            <a:off x="7938" y="1225550"/>
            <a:ext cx="8778875" cy="24929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176213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ru-RU" altLang="ru-RU" sz="1900" b="1" dirty="0">
                <a:latin typeface="Arial" panose="020B0604020202020204" pitchFamily="34" charset="0"/>
              </a:rPr>
              <a:t>15 мая 2018 г.: </a:t>
            </a:r>
          </a:p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ru-RU" altLang="ru-RU" sz="1900" dirty="0">
                <a:latin typeface="Arial" panose="020B0604020202020204" pitchFamily="34" charset="0"/>
              </a:rPr>
              <a:t>Международный семинар КООМЕТ</a:t>
            </a:r>
            <a:r>
              <a:rPr lang="de-DE" altLang="ru-RU" sz="1900" dirty="0">
                <a:latin typeface="Arial" panose="020B0604020202020204" pitchFamily="34" charset="0"/>
              </a:rPr>
              <a:t>-OIML</a:t>
            </a:r>
            <a:r>
              <a:rPr lang="ru-RU" altLang="ru-RU" sz="1900" dirty="0">
                <a:latin typeface="Arial" panose="020B0604020202020204" pitchFamily="34" charset="0"/>
              </a:rPr>
              <a:t> по Системе сертификации МОЗМ (</a:t>
            </a:r>
            <a:r>
              <a:rPr lang="en-US" altLang="ru-RU" sz="1900" dirty="0">
                <a:latin typeface="Arial" panose="020B0604020202020204" pitchFamily="34" charset="0"/>
              </a:rPr>
              <a:t>OIML-CS) </a:t>
            </a:r>
            <a:r>
              <a:rPr lang="ru-RU" altLang="ru-RU" sz="1900" dirty="0">
                <a:latin typeface="Arial" panose="020B0604020202020204" pitchFamily="34" charset="0"/>
              </a:rPr>
              <a:t>«Содействие глобальной гармонизации средств измерений».</a:t>
            </a:r>
          </a:p>
          <a:p>
            <a:pPr algn="just" eaLnBrk="1" hangingPunct="1">
              <a:spcBef>
                <a:spcPct val="0"/>
              </a:spcBef>
              <a:buFontTx/>
              <a:buNone/>
            </a:pPr>
            <a:endParaRPr lang="ru-RU" altLang="ru-RU" sz="400" b="1" dirty="0">
              <a:latin typeface="Arial" panose="020B0604020202020204" pitchFamily="34" charset="0"/>
            </a:endParaRPr>
          </a:p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ru-RU" altLang="ru-RU" sz="1900" b="1" dirty="0">
                <a:latin typeface="Arial" panose="020B0604020202020204" pitchFamily="34" charset="0"/>
              </a:rPr>
              <a:t>16 мая 2018 г.: </a:t>
            </a:r>
          </a:p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ru-RU" altLang="ru-RU" sz="1900" dirty="0">
                <a:latin typeface="Arial" panose="020B0604020202020204" pitchFamily="34" charset="0"/>
              </a:rPr>
              <a:t>Международная конференция К</a:t>
            </a:r>
            <a:r>
              <a:rPr lang="en-US" altLang="ru-RU" sz="1900" dirty="0">
                <a:latin typeface="Arial" panose="020B0604020202020204" pitchFamily="34" charset="0"/>
              </a:rPr>
              <a:t>OOMET-OIML </a:t>
            </a:r>
            <a:r>
              <a:rPr lang="ru-RU" altLang="ru-RU" sz="1900" dirty="0">
                <a:latin typeface="Arial" panose="020B0604020202020204" pitchFamily="34" charset="0"/>
              </a:rPr>
              <a:t>«Всемирные единые требования к фасованным товарам – основа честной торговли и защиты прав потребителей».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7938" y="3651250"/>
            <a:ext cx="5722937" cy="272415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176213" algn="just" eaLnBrk="1" hangingPunct="1">
              <a:defRPr/>
            </a:pPr>
            <a:r>
              <a:rPr lang="en-US" sz="1900" b="1" dirty="0">
                <a:solidFill>
                  <a:srgbClr val="2267AC"/>
                </a:solidFill>
                <a:latin typeface="Arial" panose="020B0604020202020204" pitchFamily="34" charset="0"/>
              </a:rPr>
              <a:t>15 of May 2018:</a:t>
            </a:r>
            <a:r>
              <a:rPr lang="en-US" sz="1900" dirty="0">
                <a:solidFill>
                  <a:srgbClr val="2267AC"/>
                </a:solidFill>
                <a:latin typeface="Arial" panose="020B0604020202020204" pitchFamily="34" charset="0"/>
              </a:rPr>
              <a:t> </a:t>
            </a:r>
            <a:endParaRPr lang="ru-RU" sz="1900" dirty="0">
              <a:solidFill>
                <a:srgbClr val="2267AC"/>
              </a:solidFill>
              <a:latin typeface="Arial" panose="020B0604020202020204" pitchFamily="34" charset="0"/>
            </a:endParaRPr>
          </a:p>
          <a:p>
            <a:pPr indent="176213" algn="just" eaLnBrk="1" hangingPunct="1">
              <a:defRPr/>
            </a:pPr>
            <a:r>
              <a:rPr lang="en-US" sz="1900" dirty="0">
                <a:solidFill>
                  <a:srgbClr val="2267AC"/>
                </a:solidFill>
                <a:latin typeface="Arial" panose="020B0604020202020204" pitchFamily="34" charset="0"/>
              </a:rPr>
              <a:t>COOMET-OIML seminar on the OIML Certification System (OIML-CS) </a:t>
            </a:r>
            <a:r>
              <a:rPr lang="ru-RU" sz="1900" dirty="0">
                <a:solidFill>
                  <a:srgbClr val="2267AC"/>
                </a:solidFill>
                <a:latin typeface="Arial" panose="020B0604020202020204" pitchFamily="34" charset="0"/>
              </a:rPr>
              <a:t>«</a:t>
            </a:r>
            <a:r>
              <a:rPr lang="en-US" sz="1900" dirty="0">
                <a:solidFill>
                  <a:srgbClr val="2267AC"/>
                </a:solidFill>
                <a:latin typeface="Arial" panose="020B0604020202020204" pitchFamily="34" charset="0"/>
              </a:rPr>
              <a:t>Promoting Global Harmonization for Measuring Instruments</a:t>
            </a:r>
            <a:r>
              <a:rPr lang="ru-RU" sz="1900" dirty="0">
                <a:solidFill>
                  <a:srgbClr val="2267AC"/>
                </a:solidFill>
                <a:latin typeface="Arial" panose="020B0604020202020204" pitchFamily="34" charset="0"/>
              </a:rPr>
              <a:t>»</a:t>
            </a:r>
          </a:p>
          <a:p>
            <a:pPr indent="176213" algn="just" eaLnBrk="1" hangingPunct="1">
              <a:defRPr/>
            </a:pPr>
            <a:endParaRPr lang="ru-RU" sz="1900" dirty="0">
              <a:solidFill>
                <a:srgbClr val="2267AC"/>
              </a:solidFill>
              <a:latin typeface="Arial" panose="020B0604020202020204" pitchFamily="34" charset="0"/>
            </a:endParaRPr>
          </a:p>
          <a:p>
            <a:pPr indent="176213" algn="just" eaLnBrk="1" hangingPunct="1">
              <a:defRPr/>
            </a:pPr>
            <a:r>
              <a:rPr lang="en-US" sz="1900" b="1" dirty="0">
                <a:solidFill>
                  <a:srgbClr val="2267AC"/>
                </a:solidFill>
                <a:latin typeface="Arial" panose="020B0604020202020204" pitchFamily="34" charset="0"/>
              </a:rPr>
              <a:t>16 of May 2018:</a:t>
            </a:r>
            <a:r>
              <a:rPr lang="en-US" sz="1900" dirty="0">
                <a:solidFill>
                  <a:srgbClr val="2267AC"/>
                </a:solidFill>
                <a:latin typeface="Arial" panose="020B0604020202020204" pitchFamily="34" charset="0"/>
              </a:rPr>
              <a:t> </a:t>
            </a:r>
            <a:endParaRPr lang="ru-RU" sz="1900" dirty="0">
              <a:solidFill>
                <a:srgbClr val="2267AC"/>
              </a:solidFill>
              <a:latin typeface="Arial" panose="020B0604020202020204" pitchFamily="34" charset="0"/>
            </a:endParaRPr>
          </a:p>
          <a:p>
            <a:pPr indent="176213" algn="just" eaLnBrk="1" hangingPunct="1">
              <a:defRPr/>
            </a:pPr>
            <a:r>
              <a:rPr lang="en-US" sz="1900" dirty="0">
                <a:solidFill>
                  <a:srgbClr val="2267AC"/>
                </a:solidFill>
                <a:latin typeface="Arial" panose="020B0604020202020204" pitchFamily="34" charset="0"/>
              </a:rPr>
              <a:t>International Conference </a:t>
            </a:r>
            <a:r>
              <a:rPr lang="ru-RU" sz="1900" dirty="0">
                <a:solidFill>
                  <a:srgbClr val="2267AC"/>
                </a:solidFill>
                <a:latin typeface="Arial" panose="020B0604020202020204" pitchFamily="34" charset="0"/>
              </a:rPr>
              <a:t>СООМЕТ</a:t>
            </a:r>
            <a:r>
              <a:rPr lang="de-DE" sz="1900" dirty="0">
                <a:solidFill>
                  <a:srgbClr val="2267AC"/>
                </a:solidFill>
                <a:latin typeface="Arial" panose="020B0604020202020204" pitchFamily="34" charset="0"/>
              </a:rPr>
              <a:t>-OIML</a:t>
            </a:r>
            <a:r>
              <a:rPr lang="en-US" sz="1900" dirty="0">
                <a:solidFill>
                  <a:srgbClr val="2267AC"/>
                </a:solidFill>
                <a:latin typeface="Arial" panose="020B0604020202020204" pitchFamily="34" charset="0"/>
              </a:rPr>
              <a:t> </a:t>
            </a:r>
            <a:r>
              <a:rPr lang="ru-RU" sz="1900" dirty="0">
                <a:solidFill>
                  <a:srgbClr val="2267AC"/>
                </a:solidFill>
                <a:latin typeface="Arial" panose="020B0604020202020204" pitchFamily="34" charset="0"/>
              </a:rPr>
              <a:t>«</a:t>
            </a:r>
            <a:r>
              <a:rPr lang="en-US" sz="1900" dirty="0">
                <a:solidFill>
                  <a:srgbClr val="2267AC"/>
                </a:solidFill>
                <a:latin typeface="Arial" panose="020B0604020202020204" pitchFamily="34" charset="0"/>
              </a:rPr>
              <a:t>Worldwide uniform requirements on prepackages - Basis for fair trade and consumer protection</a:t>
            </a:r>
            <a:r>
              <a:rPr lang="ru-RU" sz="1900" dirty="0">
                <a:solidFill>
                  <a:srgbClr val="2267AC"/>
                </a:solidFill>
                <a:latin typeface="Arial" panose="020B0604020202020204" pitchFamily="34" charset="0"/>
              </a:rPr>
              <a:t>»</a:t>
            </a:r>
            <a:r>
              <a:rPr lang="en-US" sz="1900" cap="all" dirty="0">
                <a:solidFill>
                  <a:srgbClr val="2267AC"/>
                </a:solidFill>
                <a:latin typeface="Arial" panose="020B0604020202020204" pitchFamily="34" charset="0"/>
              </a:rPr>
              <a:t>.</a:t>
            </a:r>
            <a:endParaRPr lang="ru-RU" sz="1900" dirty="0">
              <a:solidFill>
                <a:srgbClr val="2267AC"/>
              </a:solidFill>
              <a:latin typeface="Arial" panose="020B0604020202020204" pitchFamily="34" charset="0"/>
            </a:endParaRPr>
          </a:p>
        </p:txBody>
      </p:sp>
      <p:pic>
        <p:nvPicPr>
          <p:cNvPr id="17421" name="Рисунок 1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9950" y="4111625"/>
            <a:ext cx="2930525" cy="210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" name="Прямая соединительная линия 2"/>
          <p:cNvCxnSpPr/>
          <p:nvPr/>
        </p:nvCxnSpPr>
        <p:spPr>
          <a:xfrm flipV="1">
            <a:off x="2181726" y="1411705"/>
            <a:ext cx="6605087" cy="16042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 flipV="1">
            <a:off x="2181726" y="2448302"/>
            <a:ext cx="6605087" cy="16042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 flipV="1">
            <a:off x="2181726" y="3854367"/>
            <a:ext cx="6605087" cy="16042"/>
          </a:xfrm>
          <a:prstGeom prst="line">
            <a:avLst/>
          </a:prstGeom>
          <a:ln w="25400">
            <a:solidFill>
              <a:srgbClr val="2267A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 flipV="1">
            <a:off x="2181725" y="5292684"/>
            <a:ext cx="3555500" cy="19384"/>
          </a:xfrm>
          <a:prstGeom prst="line">
            <a:avLst/>
          </a:prstGeom>
          <a:ln w="25400">
            <a:solidFill>
              <a:srgbClr val="2267A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hteck 9"/>
          <p:cNvSpPr/>
          <p:nvPr/>
        </p:nvSpPr>
        <p:spPr>
          <a:xfrm>
            <a:off x="0" y="0"/>
            <a:ext cx="9144000" cy="1122363"/>
          </a:xfrm>
          <a:prstGeom prst="rect">
            <a:avLst/>
          </a:prstGeom>
          <a:gradFill flip="none" rotWithShape="1">
            <a:gsLst>
              <a:gs pos="0">
                <a:srgbClr val="009ED8"/>
              </a:gs>
              <a:gs pos="100000">
                <a:srgbClr val="97E4FF"/>
              </a:gs>
              <a:gs pos="0">
                <a:srgbClr val="009ED8">
                  <a:lumMod val="100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de-DE"/>
          </a:p>
        </p:txBody>
      </p:sp>
      <p:pic>
        <p:nvPicPr>
          <p:cNvPr id="18435" name="Picture 2" descr="D:\_daten\dienstliches\2014\ppt\PPT_HG_Folie_02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6281738"/>
            <a:ext cx="9144000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6" name="Textplatzhalter 13"/>
          <p:cNvSpPr txBox="1">
            <a:spLocks/>
          </p:cNvSpPr>
          <p:nvPr/>
        </p:nvSpPr>
        <p:spPr bwMode="auto">
          <a:xfrm>
            <a:off x="354013" y="6461125"/>
            <a:ext cx="3148012" cy="260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 defTabSz="45720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defTabSz="45720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defTabSz="4572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defTabSz="4572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defTabSz="4572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de-DE" altLang="ru-RU" sz="900">
                <a:latin typeface="Arial" panose="020B0604020202020204" pitchFamily="34" charset="0"/>
              </a:rPr>
              <a:t> Division Q „Scientific-technical cross-sectional tasks“</a:t>
            </a:r>
          </a:p>
        </p:txBody>
      </p:sp>
      <p:sp>
        <p:nvSpPr>
          <p:cNvPr id="18437" name="Textplatzhalter 13"/>
          <p:cNvSpPr txBox="1">
            <a:spLocks/>
          </p:cNvSpPr>
          <p:nvPr/>
        </p:nvSpPr>
        <p:spPr bwMode="auto">
          <a:xfrm>
            <a:off x="3052763" y="6461125"/>
            <a:ext cx="3113087" cy="260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 defTabSz="45720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defTabSz="45720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defTabSz="4572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defTabSz="4572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defTabSz="4572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de-DE" altLang="ru-RU" sz="900">
                <a:latin typeface="Arial" panose="020B0604020202020204" pitchFamily="34" charset="0"/>
              </a:rPr>
              <a:t>Report TC 2 Legal Metrology</a:t>
            </a:r>
          </a:p>
        </p:txBody>
      </p:sp>
      <p:sp>
        <p:nvSpPr>
          <p:cNvPr id="18438" name="Textfeld 19"/>
          <p:cNvSpPr txBox="1">
            <a:spLocks noChangeArrowheads="1"/>
          </p:cNvSpPr>
          <p:nvPr/>
        </p:nvSpPr>
        <p:spPr bwMode="auto">
          <a:xfrm>
            <a:off x="7415213" y="6477000"/>
            <a:ext cx="13716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de-DE" altLang="ru-RU" sz="900">
                <a:latin typeface="Arial" panose="020B0604020202020204" pitchFamily="34" charset="0"/>
              </a:rPr>
              <a:t>Seite </a:t>
            </a:r>
            <a:fld id="{31FB6FD5-0500-4254-9C51-78713C533D3A}" type="slidenum">
              <a:rPr lang="de-DE" altLang="ru-RU" sz="900">
                <a:latin typeface="Arial" panose="020B0604020202020204" pitchFamily="34" charset="0"/>
              </a:rPr>
              <a:pPr algn="r" eaLnBrk="1" hangingPunct="1">
                <a:spcBef>
                  <a:spcPct val="0"/>
                </a:spcBef>
                <a:buFontTx/>
                <a:buNone/>
              </a:pPr>
              <a:t>17</a:t>
            </a:fld>
            <a:r>
              <a:rPr lang="de-DE" altLang="ru-RU" sz="900">
                <a:latin typeface="Arial" panose="020B0604020202020204" pitchFamily="34" charset="0"/>
              </a:rPr>
              <a:t> von 8</a:t>
            </a:r>
          </a:p>
        </p:txBody>
      </p:sp>
      <p:sp>
        <p:nvSpPr>
          <p:cNvPr id="21" name="Rechteck 20"/>
          <p:cNvSpPr/>
          <p:nvPr/>
        </p:nvSpPr>
        <p:spPr>
          <a:xfrm>
            <a:off x="0" y="6281738"/>
            <a:ext cx="9144000" cy="5857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de-DE" dirty="0">
              <a:solidFill>
                <a:srgbClr val="C00000"/>
              </a:solidFill>
            </a:endParaRPr>
          </a:p>
        </p:txBody>
      </p:sp>
      <p:sp>
        <p:nvSpPr>
          <p:cNvPr id="10" name="Rectangle 12"/>
          <p:cNvSpPr>
            <a:spLocks noChangeArrowheads="1"/>
          </p:cNvSpPr>
          <p:nvPr/>
        </p:nvSpPr>
        <p:spPr bwMode="auto">
          <a:xfrm>
            <a:off x="2300288" y="0"/>
            <a:ext cx="6843712" cy="1122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500"/>
              </a:spcAft>
              <a:defRPr/>
            </a:pPr>
            <a:r>
              <a:rPr lang="en-US" b="1" dirty="0">
                <a:latin typeface="Arial" panose="020B0604020202020204" pitchFamily="34" charset="0"/>
              </a:rPr>
              <a:t>C</a:t>
            </a:r>
            <a:r>
              <a:rPr lang="ru-RU" b="1" dirty="0" err="1">
                <a:latin typeface="Arial" panose="020B0604020202020204" pitchFamily="34" charset="0"/>
              </a:rPr>
              <a:t>еминар</a:t>
            </a:r>
            <a:r>
              <a:rPr lang="en-US" b="1" dirty="0">
                <a:latin typeface="Arial" panose="020B0604020202020204" pitchFamily="34" charset="0"/>
              </a:rPr>
              <a:t> </a:t>
            </a:r>
            <a:r>
              <a:rPr lang="ru-RU" b="1" dirty="0">
                <a:latin typeface="Arial" panose="020B0604020202020204" pitchFamily="34" charset="0"/>
              </a:rPr>
              <a:t>КООМЕТ по </a:t>
            </a:r>
            <a:r>
              <a:rPr lang="en-US" b="1" dirty="0">
                <a:latin typeface="Arial" panose="020B0604020202020204" pitchFamily="34" charset="0"/>
              </a:rPr>
              <a:t>OIML-CS</a:t>
            </a:r>
          </a:p>
          <a:p>
            <a:pPr algn="ctr" eaLnBrk="1" fontAlgn="auto" hangingPunct="1">
              <a:spcBef>
                <a:spcPts val="50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rgbClr val="DB2B20"/>
                </a:solidFill>
                <a:latin typeface="Arial" panose="020B0604020202020204" pitchFamily="34" charset="0"/>
              </a:rPr>
              <a:t>С</a:t>
            </a:r>
            <a:r>
              <a:rPr lang="en-US" b="1" dirty="0">
                <a:solidFill>
                  <a:srgbClr val="DB2B20"/>
                </a:solidFill>
                <a:latin typeface="Arial" panose="020B0604020202020204" pitchFamily="34" charset="0"/>
              </a:rPr>
              <a:t>OOMET seminar on the OIML-CS  </a:t>
            </a:r>
            <a:endParaRPr lang="ru-RU" b="1" dirty="0">
              <a:solidFill>
                <a:srgbClr val="DB2B20"/>
              </a:solidFill>
              <a:latin typeface="Arial" panose="020B0604020202020204" pitchFamily="34" charset="0"/>
            </a:endParaRPr>
          </a:p>
        </p:txBody>
      </p:sp>
      <p:pic>
        <p:nvPicPr>
          <p:cNvPr id="18441" name="Picture 2" descr="http://www.coomet.org/images/coomet.gif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76200"/>
            <a:ext cx="19050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20" name="Прямая соединительная линия 19"/>
          <p:cNvCxnSpPr/>
          <p:nvPr/>
        </p:nvCxnSpPr>
        <p:spPr>
          <a:xfrm flipV="1">
            <a:off x="3495675" y="571500"/>
            <a:ext cx="4452938" cy="12700"/>
          </a:xfrm>
          <a:prstGeom prst="line">
            <a:avLst/>
          </a:prstGeom>
          <a:ln w="38100">
            <a:solidFill>
              <a:srgbClr val="2167A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443" name="Прямоугольник 2"/>
          <p:cNvSpPr>
            <a:spLocks noChangeArrowheads="1"/>
          </p:cNvSpPr>
          <p:nvPr/>
        </p:nvSpPr>
        <p:spPr bwMode="auto">
          <a:xfrm>
            <a:off x="3076575" y="1192213"/>
            <a:ext cx="5843588" cy="2586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176213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ru-RU" altLang="ru-RU" sz="1800" b="1" dirty="0">
                <a:latin typeface="Arial" panose="020B0604020202020204" pitchFamily="34" charset="0"/>
              </a:rPr>
              <a:t>Программа </a:t>
            </a:r>
            <a:r>
              <a:rPr lang="en-US" altLang="ru-RU" sz="1800" b="1" dirty="0">
                <a:latin typeface="Arial" panose="020B0604020202020204" pitchFamily="34" charset="0"/>
              </a:rPr>
              <a:t>c</a:t>
            </a:r>
            <a:r>
              <a:rPr lang="ru-RU" altLang="ru-RU" sz="1800" b="1" dirty="0" err="1">
                <a:latin typeface="Arial" panose="020B0604020202020204" pitchFamily="34" charset="0"/>
              </a:rPr>
              <a:t>еминара</a:t>
            </a:r>
            <a:r>
              <a:rPr lang="ru-RU" altLang="ru-RU" sz="1800" b="1" dirty="0">
                <a:latin typeface="Arial" panose="020B0604020202020204" pitchFamily="34" charset="0"/>
              </a:rPr>
              <a:t> (основные вопросы):</a:t>
            </a:r>
          </a:p>
          <a:p>
            <a:pPr marL="176213" indent="0" algn="just" eaLnBrk="1" hangingPunct="1">
              <a:spcBef>
                <a:spcPct val="0"/>
              </a:spcBef>
              <a:buFont typeface="Wingdings" panose="05000000000000000000" pitchFamily="2" charset="2"/>
              <a:buChar char="Ø"/>
            </a:pPr>
            <a:r>
              <a:rPr lang="ru-RU" altLang="ru-RU" sz="1800" dirty="0">
                <a:latin typeface="Arial" panose="020B0604020202020204" pitchFamily="34" charset="0"/>
              </a:rPr>
              <a:t> роль</a:t>
            </a:r>
            <a:r>
              <a:rPr lang="en-US" altLang="ru-RU" sz="1800" dirty="0">
                <a:latin typeface="Arial" panose="020B0604020202020204" pitchFamily="34" charset="0"/>
              </a:rPr>
              <a:t> </a:t>
            </a:r>
            <a:r>
              <a:rPr lang="ru-RU" altLang="ru-RU" sz="1800" dirty="0">
                <a:latin typeface="Arial" panose="020B0604020202020204" pitchFamily="34" charset="0"/>
              </a:rPr>
              <a:t>Рекомендаций МОЗМ в системе сертификации МОЗМ;</a:t>
            </a:r>
          </a:p>
          <a:p>
            <a:pPr marL="176213" indent="0" algn="just" eaLnBrk="1" hangingPunct="1">
              <a:spcBef>
                <a:spcPct val="0"/>
              </a:spcBef>
              <a:buFont typeface="Wingdings" panose="05000000000000000000" pitchFamily="2" charset="2"/>
              <a:buChar char="Ø"/>
            </a:pPr>
            <a:r>
              <a:rPr lang="ru-RU" altLang="ru-RU" sz="1800" dirty="0">
                <a:latin typeface="Arial" panose="020B0604020202020204" pitchFamily="34" charset="0"/>
              </a:rPr>
              <a:t>  введение и ожидаемые выгоды от применения новой системы сертификации МОЗМ;</a:t>
            </a:r>
          </a:p>
          <a:p>
            <a:pPr marL="176213" indent="0" algn="just" eaLnBrk="1" hangingPunct="1">
              <a:spcBef>
                <a:spcPct val="0"/>
              </a:spcBef>
              <a:buFont typeface="Wingdings" panose="05000000000000000000" pitchFamily="2" charset="2"/>
              <a:buChar char="Ø"/>
            </a:pPr>
            <a:r>
              <a:rPr lang="ru-RU" altLang="ru-RU" sz="1800" dirty="0">
                <a:latin typeface="Arial" panose="020B0604020202020204" pitchFamily="34" charset="0"/>
              </a:rPr>
              <a:t>  перспективы системы и обмен опытом участников;</a:t>
            </a:r>
          </a:p>
          <a:p>
            <a:pPr marL="176213" indent="0" algn="just" eaLnBrk="1" hangingPunct="1">
              <a:spcBef>
                <a:spcPct val="0"/>
              </a:spcBef>
              <a:buFont typeface="Wingdings" panose="05000000000000000000" pitchFamily="2" charset="2"/>
              <a:buChar char="Ø"/>
            </a:pPr>
            <a:r>
              <a:rPr lang="ru-RU" altLang="ru-RU" sz="1800" dirty="0">
                <a:latin typeface="Arial" panose="020B0604020202020204" pitchFamily="34" charset="0"/>
              </a:rPr>
              <a:t>  подготовка к новой системе сертификации МОЗМ и другие вопросы.</a:t>
            </a:r>
          </a:p>
        </p:txBody>
      </p:sp>
      <p:sp>
        <p:nvSpPr>
          <p:cNvPr id="18444" name="Прямоугольник 6"/>
          <p:cNvSpPr>
            <a:spLocks noChangeArrowheads="1"/>
          </p:cNvSpPr>
          <p:nvPr/>
        </p:nvSpPr>
        <p:spPr bwMode="auto">
          <a:xfrm>
            <a:off x="187325" y="4481513"/>
            <a:ext cx="6330950" cy="1754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176213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en-US" altLang="ru-RU" sz="1800" b="1" dirty="0">
                <a:solidFill>
                  <a:srgbClr val="2267AC"/>
                </a:solidFill>
                <a:latin typeface="Arial" panose="020B0604020202020204" pitchFamily="34" charset="0"/>
              </a:rPr>
              <a:t>The seminar will address such issues as:</a:t>
            </a:r>
            <a:endParaRPr lang="ru-RU" altLang="ru-RU" sz="1800" b="1" dirty="0">
              <a:solidFill>
                <a:srgbClr val="2267AC"/>
              </a:solidFill>
              <a:latin typeface="Arial" panose="020B0604020202020204" pitchFamily="34" charset="0"/>
            </a:endParaRPr>
          </a:p>
          <a:p>
            <a:pPr marL="176213" algn="just" eaLnBrk="1" hangingPunct="1">
              <a:spcBef>
                <a:spcPct val="0"/>
              </a:spcBef>
              <a:buFont typeface="Wingdings" panose="05000000000000000000" pitchFamily="2" charset="2"/>
              <a:buChar char="Ø"/>
            </a:pPr>
            <a:r>
              <a:rPr lang="en-US" altLang="ru-RU" sz="1800" dirty="0">
                <a:solidFill>
                  <a:srgbClr val="2267AC"/>
                </a:solidFill>
                <a:latin typeface="Arial" panose="020B0604020202020204" pitchFamily="34" charset="0"/>
              </a:rPr>
              <a:t> the role of OIML Recommendations in OIML-CS;</a:t>
            </a:r>
          </a:p>
          <a:p>
            <a:pPr marL="176213" algn="just" eaLnBrk="1" hangingPunct="1">
              <a:spcBef>
                <a:spcPct val="0"/>
              </a:spcBef>
              <a:buFont typeface="Wingdings" panose="05000000000000000000" pitchFamily="2" charset="2"/>
              <a:buChar char="Ø"/>
            </a:pPr>
            <a:r>
              <a:rPr lang="en-US" altLang="ru-RU" sz="1800" dirty="0">
                <a:solidFill>
                  <a:srgbClr val="2267AC"/>
                </a:solidFill>
                <a:latin typeface="Arial" panose="020B0604020202020204" pitchFamily="34" charset="0"/>
              </a:rPr>
              <a:t> the introduction and expected benefits of the new</a:t>
            </a:r>
            <a:br>
              <a:rPr lang="en-US" altLang="ru-RU" sz="1800" dirty="0">
                <a:solidFill>
                  <a:srgbClr val="2267AC"/>
                </a:solidFill>
                <a:latin typeface="Arial" panose="020B0604020202020204" pitchFamily="34" charset="0"/>
              </a:rPr>
            </a:br>
            <a:r>
              <a:rPr lang="en-US" altLang="ru-RU" sz="1800" dirty="0">
                <a:solidFill>
                  <a:srgbClr val="2267AC"/>
                </a:solidFill>
                <a:latin typeface="Arial" panose="020B0604020202020204" pitchFamily="34" charset="0"/>
              </a:rPr>
              <a:t>OIML-CS;</a:t>
            </a:r>
          </a:p>
          <a:p>
            <a:pPr marL="176213" algn="just" eaLnBrk="1" hangingPunct="1">
              <a:spcBef>
                <a:spcPct val="0"/>
              </a:spcBef>
              <a:buFont typeface="Wingdings" panose="05000000000000000000" pitchFamily="2" charset="2"/>
              <a:buChar char="Ø"/>
            </a:pPr>
            <a:r>
              <a:rPr lang="en-US" altLang="ru-RU" sz="1800" dirty="0">
                <a:solidFill>
                  <a:srgbClr val="2267AC"/>
                </a:solidFill>
                <a:latin typeface="Arial" panose="020B0604020202020204" pitchFamily="34" charset="0"/>
              </a:rPr>
              <a:t> stakeholders perspectives and experience sharing;</a:t>
            </a:r>
          </a:p>
          <a:p>
            <a:pPr marL="176213" algn="just" eaLnBrk="1" hangingPunct="1">
              <a:spcBef>
                <a:spcPct val="0"/>
              </a:spcBef>
              <a:buFont typeface="Wingdings" panose="05000000000000000000" pitchFamily="2" charset="2"/>
              <a:buChar char="Ø"/>
            </a:pPr>
            <a:r>
              <a:rPr lang="ru-RU" altLang="ru-RU" sz="1800" dirty="0">
                <a:solidFill>
                  <a:srgbClr val="2267AC"/>
                </a:solidFill>
                <a:latin typeface="Arial" panose="020B0604020202020204" pitchFamily="34" charset="0"/>
              </a:rPr>
              <a:t> </a:t>
            </a:r>
            <a:r>
              <a:rPr lang="en-US" altLang="ru-RU" sz="1800" dirty="0">
                <a:solidFill>
                  <a:srgbClr val="2267AC"/>
                </a:solidFill>
                <a:latin typeface="Arial" panose="020B0604020202020204" pitchFamily="34" charset="0"/>
              </a:rPr>
              <a:t>preparation to the new OIML-CS and other issues.</a:t>
            </a:r>
            <a:endParaRPr lang="ru-RU" altLang="ru-RU" sz="1800" dirty="0">
              <a:solidFill>
                <a:srgbClr val="2267AC"/>
              </a:solidFill>
              <a:latin typeface="Arial" panose="020B0604020202020204" pitchFamily="34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11847">
            <a:off x="1133504" y="1377862"/>
            <a:ext cx="1714831" cy="2392294"/>
          </a:xfrm>
          <a:prstGeom prst="rect">
            <a:avLst/>
          </a:prstGeom>
          <a:ln w="1905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  <a:reflection blurRad="6350" stA="52000" endA="300" endPos="35000" dir="5400000" sy="-100000" algn="bl" rotWithShape="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525163">
            <a:off x="396557" y="1425123"/>
            <a:ext cx="1714976" cy="2422878"/>
          </a:xfrm>
          <a:prstGeom prst="rect">
            <a:avLst/>
          </a:prstGeom>
          <a:ln w="1905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  <a:reflection blurRad="6350" stA="52000" endA="300" endPos="35000" dir="5400000" sy="-100000" algn="bl" rotWithShape="0"/>
          </a:effectLst>
        </p:spPr>
      </p:pic>
      <p:pic>
        <p:nvPicPr>
          <p:cNvPr id="18447" name="Picture 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45288" y="4310063"/>
            <a:ext cx="1925637" cy="1925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hteck 9"/>
          <p:cNvSpPr/>
          <p:nvPr/>
        </p:nvSpPr>
        <p:spPr>
          <a:xfrm>
            <a:off x="0" y="0"/>
            <a:ext cx="9144000" cy="1122363"/>
          </a:xfrm>
          <a:prstGeom prst="rect">
            <a:avLst/>
          </a:prstGeom>
          <a:gradFill flip="none" rotWithShape="1">
            <a:gsLst>
              <a:gs pos="0">
                <a:srgbClr val="009ED8"/>
              </a:gs>
              <a:gs pos="100000">
                <a:srgbClr val="97E4FF"/>
              </a:gs>
              <a:gs pos="0">
                <a:srgbClr val="009ED8">
                  <a:lumMod val="100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de-DE"/>
          </a:p>
        </p:txBody>
      </p:sp>
      <p:pic>
        <p:nvPicPr>
          <p:cNvPr id="19459" name="Picture 2" descr="D:\_daten\dienstliches\2014\ppt\PPT_HG_Folie_02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6281738"/>
            <a:ext cx="9144000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60" name="Textplatzhalter 13"/>
          <p:cNvSpPr txBox="1">
            <a:spLocks/>
          </p:cNvSpPr>
          <p:nvPr/>
        </p:nvSpPr>
        <p:spPr bwMode="auto">
          <a:xfrm>
            <a:off x="354013" y="6461125"/>
            <a:ext cx="3148012" cy="260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 defTabSz="45720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defTabSz="45720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defTabSz="4572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defTabSz="4572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defTabSz="4572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de-DE" altLang="ru-RU" sz="900">
                <a:latin typeface="Arial" panose="020B0604020202020204" pitchFamily="34" charset="0"/>
              </a:rPr>
              <a:t> Division Q „Scientific-technical cross-sectional tasks“</a:t>
            </a:r>
          </a:p>
        </p:txBody>
      </p:sp>
      <p:sp>
        <p:nvSpPr>
          <p:cNvPr id="19461" name="Textplatzhalter 13"/>
          <p:cNvSpPr txBox="1">
            <a:spLocks/>
          </p:cNvSpPr>
          <p:nvPr/>
        </p:nvSpPr>
        <p:spPr bwMode="auto">
          <a:xfrm>
            <a:off x="3052763" y="6461125"/>
            <a:ext cx="3113087" cy="260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 defTabSz="45720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defTabSz="45720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defTabSz="4572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defTabSz="4572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defTabSz="4572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de-DE" altLang="ru-RU" sz="900">
                <a:latin typeface="Arial" panose="020B0604020202020204" pitchFamily="34" charset="0"/>
              </a:rPr>
              <a:t>Report TC 2 Legal Metrology</a:t>
            </a:r>
          </a:p>
        </p:txBody>
      </p:sp>
      <p:sp>
        <p:nvSpPr>
          <p:cNvPr id="19462" name="Textfeld 19"/>
          <p:cNvSpPr txBox="1">
            <a:spLocks noChangeArrowheads="1"/>
          </p:cNvSpPr>
          <p:nvPr/>
        </p:nvSpPr>
        <p:spPr bwMode="auto">
          <a:xfrm>
            <a:off x="7415213" y="6477000"/>
            <a:ext cx="13716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de-DE" altLang="ru-RU" sz="900">
                <a:latin typeface="Arial" panose="020B0604020202020204" pitchFamily="34" charset="0"/>
              </a:rPr>
              <a:t>Seite </a:t>
            </a:r>
            <a:fld id="{3178F312-3687-415D-8CB7-8CBCF10D9B12}" type="slidenum">
              <a:rPr lang="de-DE" altLang="ru-RU" sz="900">
                <a:latin typeface="Arial" panose="020B0604020202020204" pitchFamily="34" charset="0"/>
              </a:rPr>
              <a:pPr algn="r" eaLnBrk="1" hangingPunct="1">
                <a:spcBef>
                  <a:spcPct val="0"/>
                </a:spcBef>
                <a:buFontTx/>
                <a:buNone/>
              </a:pPr>
              <a:t>18</a:t>
            </a:fld>
            <a:r>
              <a:rPr lang="de-DE" altLang="ru-RU" sz="900">
                <a:latin typeface="Arial" panose="020B0604020202020204" pitchFamily="34" charset="0"/>
              </a:rPr>
              <a:t> von 8</a:t>
            </a:r>
          </a:p>
        </p:txBody>
      </p:sp>
      <p:sp>
        <p:nvSpPr>
          <p:cNvPr id="21" name="Rechteck 20"/>
          <p:cNvSpPr/>
          <p:nvPr/>
        </p:nvSpPr>
        <p:spPr>
          <a:xfrm>
            <a:off x="0" y="6281738"/>
            <a:ext cx="9144000" cy="5857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de-DE" dirty="0">
              <a:solidFill>
                <a:srgbClr val="C00000"/>
              </a:solidFill>
            </a:endParaRPr>
          </a:p>
        </p:txBody>
      </p:sp>
      <p:sp>
        <p:nvSpPr>
          <p:cNvPr id="10" name="Rectangle 12"/>
          <p:cNvSpPr>
            <a:spLocks noChangeArrowheads="1"/>
          </p:cNvSpPr>
          <p:nvPr/>
        </p:nvSpPr>
        <p:spPr bwMode="auto">
          <a:xfrm>
            <a:off x="2300288" y="0"/>
            <a:ext cx="6843712" cy="1122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500"/>
              </a:spcAft>
              <a:defRPr/>
            </a:pPr>
            <a:r>
              <a:rPr lang="ru-RU" b="1" dirty="0">
                <a:latin typeface="Arial" panose="020B0604020202020204" pitchFamily="34" charset="0"/>
              </a:rPr>
              <a:t>Международная конференция МОЗМ-КООМЕТ</a:t>
            </a:r>
            <a:endParaRPr lang="en-US" b="1" dirty="0">
              <a:latin typeface="Arial" panose="020B0604020202020204" pitchFamily="34" charset="0"/>
            </a:endParaRPr>
          </a:p>
          <a:p>
            <a:pPr algn="ctr" eaLnBrk="1" fontAlgn="auto" hangingPunct="1">
              <a:spcBef>
                <a:spcPts val="50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rgbClr val="DB2B20"/>
                </a:solidFill>
                <a:latin typeface="Arial" panose="020B0604020202020204" pitchFamily="34" charset="0"/>
              </a:rPr>
              <a:t>COOMET-OIML conference</a:t>
            </a:r>
            <a:endParaRPr lang="ru-RU" b="1" dirty="0">
              <a:solidFill>
                <a:srgbClr val="DB2B20"/>
              </a:solidFill>
              <a:latin typeface="Arial" panose="020B0604020202020204" pitchFamily="34" charset="0"/>
            </a:endParaRPr>
          </a:p>
        </p:txBody>
      </p:sp>
      <p:pic>
        <p:nvPicPr>
          <p:cNvPr id="19465" name="Picture 2" descr="http://www.coomet.org/images/coomet.gif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76200"/>
            <a:ext cx="19050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20" name="Прямая соединительная линия 19"/>
          <p:cNvCxnSpPr/>
          <p:nvPr/>
        </p:nvCxnSpPr>
        <p:spPr>
          <a:xfrm flipV="1">
            <a:off x="3495675" y="571500"/>
            <a:ext cx="4452938" cy="12700"/>
          </a:xfrm>
          <a:prstGeom prst="line">
            <a:avLst/>
          </a:prstGeom>
          <a:ln w="38100">
            <a:solidFill>
              <a:srgbClr val="2167A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467" name="Прямоугольник 2"/>
          <p:cNvSpPr>
            <a:spLocks noChangeArrowheads="1"/>
          </p:cNvSpPr>
          <p:nvPr/>
        </p:nvSpPr>
        <p:spPr bwMode="auto">
          <a:xfrm>
            <a:off x="2524125" y="1192213"/>
            <a:ext cx="6396038" cy="2586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176213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ru-RU" altLang="ru-RU" sz="1800" b="1" dirty="0">
                <a:latin typeface="Arial" panose="020B0604020202020204" pitchFamily="34" charset="0"/>
              </a:rPr>
              <a:t>Программа конференции:</a:t>
            </a:r>
          </a:p>
          <a:p>
            <a:pPr marL="176213" indent="0" algn="just" eaLnBrk="1" hangingPunct="1">
              <a:spcBef>
                <a:spcPct val="0"/>
              </a:spcBef>
              <a:buFont typeface="Wingdings" panose="05000000000000000000" pitchFamily="2" charset="2"/>
              <a:buChar char="v"/>
            </a:pPr>
            <a:r>
              <a:rPr lang="ru-RU" altLang="ru-RU" sz="1800" dirty="0">
                <a:latin typeface="Arial" panose="020B0604020202020204" pitchFamily="34" charset="0"/>
              </a:rPr>
              <a:t> общие вопросы регулирования в области фасованных товаров в странах КООМЕТ;</a:t>
            </a:r>
          </a:p>
          <a:p>
            <a:pPr marL="176213" indent="0" algn="just" eaLnBrk="1" hangingPunct="1">
              <a:spcBef>
                <a:spcPct val="0"/>
              </a:spcBef>
              <a:buFont typeface="Wingdings" panose="05000000000000000000" pitchFamily="2" charset="2"/>
              <a:buChar char="v"/>
            </a:pPr>
            <a:r>
              <a:rPr lang="ru-RU" altLang="ru-RU" sz="1800" dirty="0">
                <a:latin typeface="Arial" panose="020B0604020202020204" pitchFamily="34" charset="0"/>
              </a:rPr>
              <a:t> международная гармонизация в области фасованных товаров и средств измерений;</a:t>
            </a:r>
          </a:p>
          <a:p>
            <a:pPr marL="176213" indent="0" algn="just" eaLnBrk="1" hangingPunct="1">
              <a:spcBef>
                <a:spcPct val="0"/>
              </a:spcBef>
              <a:buFont typeface="Wingdings" panose="05000000000000000000" pitchFamily="2" charset="2"/>
              <a:buChar char="v"/>
            </a:pPr>
            <a:r>
              <a:rPr lang="ru-RU" altLang="ru-RU" sz="1800" dirty="0">
                <a:latin typeface="Arial" panose="020B0604020202020204" pitchFamily="34" charset="0"/>
              </a:rPr>
              <a:t> единые международные требования к фасованным товарам;</a:t>
            </a:r>
          </a:p>
          <a:p>
            <a:pPr marL="176213" indent="0" algn="just" eaLnBrk="1" hangingPunct="1">
              <a:spcBef>
                <a:spcPct val="0"/>
              </a:spcBef>
              <a:buFont typeface="Wingdings" panose="05000000000000000000" pitchFamily="2" charset="2"/>
              <a:buChar char="v"/>
            </a:pPr>
            <a:r>
              <a:rPr lang="ru-RU" altLang="ru-RU" sz="1800" dirty="0">
                <a:latin typeface="Arial" panose="020B0604020202020204" pitchFamily="34" charset="0"/>
              </a:rPr>
              <a:t> примеры регулирования в области фасованных товарах в конкретных странах и другие вопросы.</a:t>
            </a:r>
          </a:p>
        </p:txBody>
      </p:sp>
      <p:sp>
        <p:nvSpPr>
          <p:cNvPr id="19468" name="Прямоугольник 6"/>
          <p:cNvSpPr>
            <a:spLocks noChangeArrowheads="1"/>
          </p:cNvSpPr>
          <p:nvPr/>
        </p:nvSpPr>
        <p:spPr bwMode="auto">
          <a:xfrm>
            <a:off x="96838" y="4435475"/>
            <a:ext cx="5626100" cy="230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176213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en-US" altLang="ru-RU" sz="1800" b="1" dirty="0">
                <a:solidFill>
                  <a:srgbClr val="2267AC"/>
                </a:solidFill>
                <a:latin typeface="Arial" panose="020B0604020202020204" pitchFamily="34" charset="0"/>
              </a:rPr>
              <a:t>The conference will address such issues as:</a:t>
            </a:r>
            <a:endParaRPr lang="ru-RU" altLang="ru-RU" sz="1800" b="1" dirty="0">
              <a:solidFill>
                <a:srgbClr val="2267AC"/>
              </a:solidFill>
              <a:latin typeface="Arial" panose="020B0604020202020204" pitchFamily="34" charset="0"/>
            </a:endParaRPr>
          </a:p>
          <a:p>
            <a:pPr marL="176213" indent="0" eaLnBrk="1" hangingPunct="1">
              <a:spcBef>
                <a:spcPct val="0"/>
              </a:spcBef>
              <a:buFont typeface="Wingdings" panose="05000000000000000000" pitchFamily="2" charset="2"/>
              <a:buChar char="v"/>
            </a:pPr>
            <a:r>
              <a:rPr lang="en-US" altLang="ru-RU" sz="1800" dirty="0">
                <a:solidFill>
                  <a:srgbClr val="2267AC"/>
                </a:solidFill>
                <a:latin typeface="Arial" panose="020B0604020202020204" pitchFamily="34" charset="0"/>
              </a:rPr>
              <a:t> common questions about regulation in the area of </a:t>
            </a:r>
            <a:r>
              <a:rPr lang="ru-RU" altLang="ru-RU" sz="1800" dirty="0">
                <a:solidFill>
                  <a:srgbClr val="2267AC"/>
                </a:solidFill>
                <a:latin typeface="Arial" panose="020B0604020202020204" pitchFamily="34" charset="0"/>
              </a:rPr>
              <a:t> </a:t>
            </a:r>
            <a:r>
              <a:rPr lang="en-US" altLang="ru-RU" sz="1800" dirty="0">
                <a:solidFill>
                  <a:srgbClr val="2267AC"/>
                </a:solidFill>
                <a:latin typeface="Arial" panose="020B0604020202020204" pitchFamily="34" charset="0"/>
              </a:rPr>
              <a:t>prepackages in COOMET countries;</a:t>
            </a:r>
          </a:p>
          <a:p>
            <a:pPr marL="176213" indent="0" eaLnBrk="1" hangingPunct="1">
              <a:spcBef>
                <a:spcPct val="0"/>
              </a:spcBef>
              <a:buFont typeface="Wingdings" panose="05000000000000000000" pitchFamily="2" charset="2"/>
              <a:buChar char="v"/>
            </a:pPr>
            <a:r>
              <a:rPr lang="en-US" altLang="ru-RU" sz="1800" dirty="0">
                <a:solidFill>
                  <a:srgbClr val="2267AC"/>
                </a:solidFill>
                <a:latin typeface="Arial" panose="020B0604020202020204" pitchFamily="34" charset="0"/>
              </a:rPr>
              <a:t> international harmonization in the area of prepackages and measuring instruments;</a:t>
            </a:r>
          </a:p>
          <a:p>
            <a:pPr marL="176213" indent="0" eaLnBrk="1" hangingPunct="1">
              <a:spcBef>
                <a:spcPct val="0"/>
              </a:spcBef>
              <a:buFont typeface="Wingdings" panose="05000000000000000000" pitchFamily="2" charset="2"/>
              <a:buChar char="v"/>
            </a:pPr>
            <a:r>
              <a:rPr lang="en-US" altLang="ru-RU" sz="1800" dirty="0">
                <a:solidFill>
                  <a:srgbClr val="2267AC"/>
                </a:solidFill>
                <a:latin typeface="Arial" panose="020B0604020202020204" pitchFamily="34" charset="0"/>
              </a:rPr>
              <a:t> worldwide uniform requirements on prepackages;</a:t>
            </a:r>
          </a:p>
          <a:p>
            <a:pPr marL="176213" indent="0" eaLnBrk="1" hangingPunct="1">
              <a:spcBef>
                <a:spcPct val="0"/>
              </a:spcBef>
              <a:buFont typeface="Wingdings" panose="05000000000000000000" pitchFamily="2" charset="2"/>
              <a:buChar char="v"/>
            </a:pPr>
            <a:r>
              <a:rPr lang="en-US" altLang="ru-RU" sz="1800" dirty="0">
                <a:solidFill>
                  <a:srgbClr val="2267AC"/>
                </a:solidFill>
                <a:latin typeface="Arial" panose="020B0604020202020204" pitchFamily="34" charset="0"/>
              </a:rPr>
              <a:t> examples of regulation in the field of prepackages in different countries and other issues.</a:t>
            </a:r>
            <a:endParaRPr lang="ru-RU" altLang="ru-RU" sz="1800" dirty="0">
              <a:solidFill>
                <a:srgbClr val="2267AC"/>
              </a:solidFill>
              <a:latin typeface="Arial" panose="020B0604020202020204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850901">
            <a:off x="551694" y="1291043"/>
            <a:ext cx="1706980" cy="2649841"/>
          </a:xfrm>
          <a:prstGeom prst="rect">
            <a:avLst/>
          </a:prstGeom>
          <a:ln w="1905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  <a:reflection blurRad="6350" stA="52000" endA="300" endPos="35000" dir="5400000" sy="-100000" algn="bl" rotWithShape="0"/>
          </a:effectLst>
        </p:spPr>
      </p:pic>
      <p:pic>
        <p:nvPicPr>
          <p:cNvPr id="19470" name="Picture 7" descr="f278dfb92999ebf6b82310e7103c21f8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00725" y="4421188"/>
            <a:ext cx="3240088" cy="2132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hteck 9"/>
          <p:cNvSpPr/>
          <p:nvPr/>
        </p:nvSpPr>
        <p:spPr>
          <a:xfrm>
            <a:off x="0" y="0"/>
            <a:ext cx="9144000" cy="1122363"/>
          </a:xfrm>
          <a:prstGeom prst="rect">
            <a:avLst/>
          </a:prstGeom>
          <a:gradFill flip="none" rotWithShape="1">
            <a:gsLst>
              <a:gs pos="0">
                <a:srgbClr val="009ED8"/>
              </a:gs>
              <a:gs pos="100000">
                <a:srgbClr val="97E4FF"/>
              </a:gs>
              <a:gs pos="0">
                <a:srgbClr val="009ED8">
                  <a:lumMod val="100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de-DE"/>
          </a:p>
        </p:txBody>
      </p:sp>
      <p:pic>
        <p:nvPicPr>
          <p:cNvPr id="20483" name="Picture 2" descr="D:\_daten\dienstliches\2014\ppt\PPT_HG_Folie_02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6281738"/>
            <a:ext cx="9144000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84" name="Textplatzhalter 13"/>
          <p:cNvSpPr txBox="1">
            <a:spLocks/>
          </p:cNvSpPr>
          <p:nvPr/>
        </p:nvSpPr>
        <p:spPr bwMode="auto">
          <a:xfrm>
            <a:off x="354013" y="6461125"/>
            <a:ext cx="3148012" cy="260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 defTabSz="45720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defTabSz="45720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defTabSz="4572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defTabSz="4572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defTabSz="4572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de-DE" altLang="ru-RU" sz="900">
                <a:latin typeface="Arial" panose="020B0604020202020204" pitchFamily="34" charset="0"/>
              </a:rPr>
              <a:t> Division Q „Scientific-technical cross-sectional tasks“</a:t>
            </a:r>
          </a:p>
        </p:txBody>
      </p:sp>
      <p:sp>
        <p:nvSpPr>
          <p:cNvPr id="20485" name="Textplatzhalter 13"/>
          <p:cNvSpPr txBox="1">
            <a:spLocks/>
          </p:cNvSpPr>
          <p:nvPr/>
        </p:nvSpPr>
        <p:spPr bwMode="auto">
          <a:xfrm>
            <a:off x="3052763" y="6461125"/>
            <a:ext cx="3113087" cy="260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 defTabSz="45720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defTabSz="45720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defTabSz="4572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defTabSz="4572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defTabSz="4572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de-DE" altLang="ru-RU" sz="900">
                <a:latin typeface="Arial" panose="020B0604020202020204" pitchFamily="34" charset="0"/>
              </a:rPr>
              <a:t>Report TC 2 Legal Metrology</a:t>
            </a:r>
          </a:p>
        </p:txBody>
      </p:sp>
      <p:sp>
        <p:nvSpPr>
          <p:cNvPr id="20486" name="Textfeld 19"/>
          <p:cNvSpPr txBox="1">
            <a:spLocks noChangeArrowheads="1"/>
          </p:cNvSpPr>
          <p:nvPr/>
        </p:nvSpPr>
        <p:spPr bwMode="auto">
          <a:xfrm>
            <a:off x="7415213" y="6477000"/>
            <a:ext cx="13716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de-DE" altLang="ru-RU" sz="900">
                <a:latin typeface="Arial" panose="020B0604020202020204" pitchFamily="34" charset="0"/>
              </a:rPr>
              <a:t>Seite </a:t>
            </a:r>
            <a:fld id="{2A0BAE71-D015-427B-A09F-FCC1813087E6}" type="slidenum">
              <a:rPr lang="de-DE" altLang="ru-RU" sz="900">
                <a:latin typeface="Arial" panose="020B0604020202020204" pitchFamily="34" charset="0"/>
              </a:rPr>
              <a:pPr algn="r" eaLnBrk="1" hangingPunct="1">
                <a:spcBef>
                  <a:spcPct val="0"/>
                </a:spcBef>
                <a:buFontTx/>
                <a:buNone/>
              </a:pPr>
              <a:t>19</a:t>
            </a:fld>
            <a:r>
              <a:rPr lang="de-DE" altLang="ru-RU" sz="900">
                <a:latin typeface="Arial" panose="020B0604020202020204" pitchFamily="34" charset="0"/>
              </a:rPr>
              <a:t> von 8</a:t>
            </a:r>
          </a:p>
        </p:txBody>
      </p:sp>
      <p:sp>
        <p:nvSpPr>
          <p:cNvPr id="21" name="Rechteck 20"/>
          <p:cNvSpPr/>
          <p:nvPr/>
        </p:nvSpPr>
        <p:spPr>
          <a:xfrm>
            <a:off x="0" y="6281738"/>
            <a:ext cx="9144000" cy="5857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de-DE" dirty="0">
              <a:solidFill>
                <a:srgbClr val="C00000"/>
              </a:solidFill>
            </a:endParaRPr>
          </a:p>
        </p:txBody>
      </p:sp>
      <p:sp>
        <p:nvSpPr>
          <p:cNvPr id="10" name="Rectangle 12"/>
          <p:cNvSpPr>
            <a:spLocks noChangeArrowheads="1"/>
          </p:cNvSpPr>
          <p:nvPr/>
        </p:nvSpPr>
        <p:spPr bwMode="auto">
          <a:xfrm>
            <a:off x="2300288" y="0"/>
            <a:ext cx="6843712" cy="1122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500"/>
              </a:spcAft>
              <a:defRPr/>
            </a:pPr>
            <a:r>
              <a:rPr lang="ru-RU" b="1" dirty="0">
                <a:latin typeface="Arial" panose="020B0604020202020204" pitchFamily="34" charset="0"/>
              </a:rPr>
              <a:t>Предложения в решения комитета КООМЕТ</a:t>
            </a:r>
            <a:endParaRPr lang="en-US" b="1" dirty="0">
              <a:latin typeface="Arial" panose="020B0604020202020204" pitchFamily="34" charset="0"/>
            </a:endParaRPr>
          </a:p>
          <a:p>
            <a:pPr algn="ctr" eaLnBrk="1" fontAlgn="auto" hangingPunct="1">
              <a:spcBef>
                <a:spcPts val="50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rgbClr val="DB2B20"/>
                </a:solidFill>
                <a:latin typeface="Arial" panose="020B0604020202020204" pitchFamily="34" charset="0"/>
              </a:rPr>
              <a:t>Proposal and decisions of COOMET Committee</a:t>
            </a:r>
            <a:endParaRPr lang="ru-RU" b="1" dirty="0">
              <a:solidFill>
                <a:srgbClr val="DB2B20"/>
              </a:solidFill>
              <a:latin typeface="Arial" panose="020B0604020202020204" pitchFamily="34" charset="0"/>
            </a:endParaRPr>
          </a:p>
        </p:txBody>
      </p:sp>
      <p:pic>
        <p:nvPicPr>
          <p:cNvPr id="20489" name="Picture 2" descr="http://www.coomet.org/images/coomet.gif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76200"/>
            <a:ext cx="19050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20" name="Прямая соединительная линия 19"/>
          <p:cNvCxnSpPr/>
          <p:nvPr/>
        </p:nvCxnSpPr>
        <p:spPr>
          <a:xfrm flipV="1">
            <a:off x="3495675" y="571500"/>
            <a:ext cx="4452938" cy="12700"/>
          </a:xfrm>
          <a:prstGeom prst="line">
            <a:avLst/>
          </a:prstGeom>
          <a:ln w="38100">
            <a:solidFill>
              <a:srgbClr val="2167A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Прямоугольник 2"/>
          <p:cNvSpPr/>
          <p:nvPr/>
        </p:nvSpPr>
        <p:spPr>
          <a:xfrm>
            <a:off x="-6350" y="1697038"/>
            <a:ext cx="9144000" cy="203200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176213" algn="just" eaLnBrk="1" hangingPunct="1">
              <a:defRPr/>
            </a:pPr>
            <a:r>
              <a:rPr lang="ru-RU" b="1" dirty="0">
                <a:latin typeface="Arial" panose="020B0604020202020204" pitchFamily="34" charset="0"/>
              </a:rPr>
              <a:t>Предложения в Резолюции Комитета КООМЕТ:</a:t>
            </a:r>
          </a:p>
          <a:p>
            <a:pPr indent="176213" algn="just" eaLnBrk="1" hangingPunct="1">
              <a:defRPr/>
            </a:pPr>
            <a:r>
              <a:rPr lang="ru-RU" dirty="0">
                <a:latin typeface="Arial" panose="020B0604020202020204" pitchFamily="34" charset="0"/>
              </a:rPr>
              <a:t>1) Просить заинтересованные страны КООМЕТ принять участие в Международной конференции КООМЕТ</a:t>
            </a:r>
            <a:r>
              <a:rPr lang="de-DE" dirty="0">
                <a:latin typeface="Arial" panose="020B0604020202020204" pitchFamily="34" charset="0"/>
              </a:rPr>
              <a:t>-</a:t>
            </a:r>
            <a:r>
              <a:rPr lang="ru-RU" dirty="0">
                <a:latin typeface="Arial" panose="020B0604020202020204" pitchFamily="34" charset="0"/>
              </a:rPr>
              <a:t>МОЗМ «Всемирные единые требования к фасованным  товарам - основа честной торговли и защиты прав потребителей</a:t>
            </a:r>
            <a:r>
              <a:rPr lang="ru-RU" cap="all" dirty="0">
                <a:latin typeface="Arial" panose="020B0604020202020204" pitchFamily="34" charset="0"/>
              </a:rPr>
              <a:t>» (</a:t>
            </a:r>
            <a:r>
              <a:rPr lang="ru-RU" dirty="0">
                <a:latin typeface="Arial" panose="020B0604020202020204" pitchFamily="34" charset="0"/>
              </a:rPr>
              <a:t>16 мая 2018 г., Москва, Россия) и Международном семинаре КООМЕТ</a:t>
            </a:r>
            <a:r>
              <a:rPr lang="de-DE" dirty="0">
                <a:latin typeface="Arial" panose="020B0604020202020204" pitchFamily="34" charset="0"/>
              </a:rPr>
              <a:t>-</a:t>
            </a:r>
            <a:r>
              <a:rPr lang="ru-RU" dirty="0">
                <a:latin typeface="Arial" panose="020B0604020202020204" pitchFamily="34" charset="0"/>
              </a:rPr>
              <a:t>МОЗМ по Системе сертификации МОЗМ (</a:t>
            </a:r>
            <a:r>
              <a:rPr lang="en-US" dirty="0">
                <a:latin typeface="Arial" panose="020B0604020202020204" pitchFamily="34" charset="0"/>
              </a:rPr>
              <a:t>OIML</a:t>
            </a:r>
            <a:r>
              <a:rPr lang="ru-RU" dirty="0">
                <a:latin typeface="Arial" panose="020B0604020202020204" pitchFamily="34" charset="0"/>
              </a:rPr>
              <a:t>-</a:t>
            </a:r>
            <a:r>
              <a:rPr lang="en-US" dirty="0">
                <a:latin typeface="Arial" panose="020B0604020202020204" pitchFamily="34" charset="0"/>
              </a:rPr>
              <a:t>CS</a:t>
            </a:r>
            <a:r>
              <a:rPr lang="ru-RU" dirty="0">
                <a:latin typeface="Arial" panose="020B0604020202020204" pitchFamily="34" charset="0"/>
              </a:rPr>
              <a:t>) «Содействие глобальной гармонизации средств измерений» </a:t>
            </a:r>
            <a:r>
              <a:rPr lang="ru-RU" cap="all" dirty="0">
                <a:latin typeface="Arial" panose="020B0604020202020204" pitchFamily="34" charset="0"/>
              </a:rPr>
              <a:t>(</a:t>
            </a:r>
            <a:r>
              <a:rPr lang="ru-RU" dirty="0">
                <a:latin typeface="Arial" panose="020B0604020202020204" pitchFamily="34" charset="0"/>
              </a:rPr>
              <a:t>15 мая 2018 г., Москва, Россия).</a:t>
            </a:r>
          </a:p>
        </p:txBody>
      </p:sp>
      <p:sp>
        <p:nvSpPr>
          <p:cNvPr id="20492" name="Прямоугольник 6"/>
          <p:cNvSpPr>
            <a:spLocks noChangeArrowheads="1"/>
          </p:cNvSpPr>
          <p:nvPr/>
        </p:nvSpPr>
        <p:spPr bwMode="auto">
          <a:xfrm>
            <a:off x="-6350" y="4319588"/>
            <a:ext cx="9145588" cy="1754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176213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en-US" altLang="ru-RU" sz="1800" b="1" dirty="0">
                <a:solidFill>
                  <a:srgbClr val="2267AC"/>
                </a:solidFill>
                <a:latin typeface="Arial" panose="020B0604020202020204" pitchFamily="34" charset="0"/>
              </a:rPr>
              <a:t>Proposals and decisions of COOMET Committee:</a:t>
            </a:r>
          </a:p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en-US" altLang="ru-RU" sz="1800" dirty="0">
                <a:solidFill>
                  <a:srgbClr val="2267AC"/>
                </a:solidFill>
                <a:latin typeface="Arial" panose="020B0604020202020204" pitchFamily="34" charset="0"/>
              </a:rPr>
              <a:t>1) To ask interested COOMET members to participate in International Conference </a:t>
            </a:r>
            <a:r>
              <a:rPr lang="ru-RU" altLang="ru-RU" sz="1800" dirty="0">
                <a:solidFill>
                  <a:srgbClr val="2267AC"/>
                </a:solidFill>
                <a:latin typeface="Arial" panose="020B0604020202020204" pitchFamily="34" charset="0"/>
              </a:rPr>
              <a:t>СООМЕТ</a:t>
            </a:r>
            <a:r>
              <a:rPr lang="de-DE" altLang="ru-RU" sz="1800" dirty="0">
                <a:solidFill>
                  <a:srgbClr val="2267AC"/>
                </a:solidFill>
                <a:latin typeface="Arial" panose="020B0604020202020204" pitchFamily="34" charset="0"/>
              </a:rPr>
              <a:t>-OIML</a:t>
            </a:r>
            <a:r>
              <a:rPr lang="en-US" altLang="ru-RU" sz="1800" dirty="0">
                <a:solidFill>
                  <a:srgbClr val="2267AC"/>
                </a:solidFill>
                <a:latin typeface="Arial" panose="020B0604020202020204" pitchFamily="34" charset="0"/>
              </a:rPr>
              <a:t> </a:t>
            </a:r>
            <a:r>
              <a:rPr lang="ru-RU" altLang="ru-RU" sz="1800" dirty="0">
                <a:solidFill>
                  <a:srgbClr val="2267AC"/>
                </a:solidFill>
                <a:latin typeface="Arial" panose="020B0604020202020204" pitchFamily="34" charset="0"/>
              </a:rPr>
              <a:t>«</a:t>
            </a:r>
            <a:r>
              <a:rPr lang="en-US" altLang="ru-RU" sz="1800" dirty="0">
                <a:solidFill>
                  <a:srgbClr val="2267AC"/>
                </a:solidFill>
                <a:latin typeface="Arial" panose="020B0604020202020204" pitchFamily="34" charset="0"/>
              </a:rPr>
              <a:t>Worldwide uniform requirements on prepackages - Basis for fair trade and consumer protection</a:t>
            </a:r>
            <a:r>
              <a:rPr lang="ru-RU" altLang="ru-RU" sz="1800" dirty="0">
                <a:solidFill>
                  <a:srgbClr val="2267AC"/>
                </a:solidFill>
                <a:latin typeface="Arial" panose="020B0604020202020204" pitchFamily="34" charset="0"/>
              </a:rPr>
              <a:t>»</a:t>
            </a:r>
            <a:r>
              <a:rPr lang="en-US" altLang="ru-RU" sz="1800" dirty="0">
                <a:solidFill>
                  <a:srgbClr val="2267AC"/>
                </a:solidFill>
                <a:latin typeface="Arial" panose="020B0604020202020204" pitchFamily="34" charset="0"/>
              </a:rPr>
              <a:t> (16 of May 2018, Moscow, Russia) and COOMET-OIML seminar on the OIML Certification System (OIML-CS) </a:t>
            </a:r>
            <a:r>
              <a:rPr lang="ru-RU" altLang="ru-RU" sz="1800" dirty="0">
                <a:solidFill>
                  <a:srgbClr val="2267AC"/>
                </a:solidFill>
                <a:latin typeface="Arial" panose="020B0604020202020204" pitchFamily="34" charset="0"/>
              </a:rPr>
              <a:t>«</a:t>
            </a:r>
            <a:r>
              <a:rPr lang="en-US" altLang="ru-RU" sz="1800" dirty="0">
                <a:solidFill>
                  <a:srgbClr val="2267AC"/>
                </a:solidFill>
                <a:latin typeface="Arial" panose="020B0604020202020204" pitchFamily="34" charset="0"/>
              </a:rPr>
              <a:t>Promoting Global Harmonization for Measuring Instruments</a:t>
            </a:r>
            <a:r>
              <a:rPr lang="ru-RU" altLang="ru-RU" sz="1800" dirty="0">
                <a:solidFill>
                  <a:srgbClr val="2267AC"/>
                </a:solidFill>
                <a:latin typeface="Arial" panose="020B0604020202020204" pitchFamily="34" charset="0"/>
              </a:rPr>
              <a:t>»</a:t>
            </a:r>
            <a:r>
              <a:rPr lang="en-US" altLang="ru-RU" sz="1800" dirty="0">
                <a:solidFill>
                  <a:srgbClr val="2267AC"/>
                </a:solidFill>
                <a:latin typeface="Arial" panose="020B0604020202020204" pitchFamily="34" charset="0"/>
              </a:rPr>
              <a:t> (15 of May 2018, Moscow, Russia)</a:t>
            </a:r>
            <a:r>
              <a:rPr lang="ru-RU" altLang="ru-RU" sz="1800" dirty="0">
                <a:solidFill>
                  <a:srgbClr val="2267AC"/>
                </a:solidFill>
                <a:latin typeface="Arial" panose="020B0604020202020204" pitchFamily="34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hteck 9"/>
          <p:cNvSpPr/>
          <p:nvPr/>
        </p:nvSpPr>
        <p:spPr>
          <a:xfrm>
            <a:off x="0" y="0"/>
            <a:ext cx="9144000" cy="1122363"/>
          </a:xfrm>
          <a:prstGeom prst="rect">
            <a:avLst/>
          </a:prstGeom>
          <a:gradFill flip="none" rotWithShape="1">
            <a:gsLst>
              <a:gs pos="0">
                <a:srgbClr val="009ED8"/>
              </a:gs>
              <a:gs pos="100000">
                <a:srgbClr val="97E4FF"/>
              </a:gs>
              <a:gs pos="0">
                <a:srgbClr val="009ED8">
                  <a:lumMod val="100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de-DE"/>
          </a:p>
        </p:txBody>
      </p:sp>
      <p:pic>
        <p:nvPicPr>
          <p:cNvPr id="3075" name="Picture 2" descr="D:\_daten\dienstliches\2014\ppt\PPT_HG_Folie_0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6281738"/>
            <a:ext cx="9144000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6" name="Textplatzhalter 13"/>
          <p:cNvSpPr txBox="1">
            <a:spLocks/>
          </p:cNvSpPr>
          <p:nvPr/>
        </p:nvSpPr>
        <p:spPr bwMode="auto">
          <a:xfrm>
            <a:off x="354013" y="6461125"/>
            <a:ext cx="3148012" cy="260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 defTabSz="45720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defTabSz="45720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defTabSz="4572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defTabSz="4572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defTabSz="4572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de-DE" altLang="ru-RU" sz="900">
                <a:latin typeface="Arial" panose="020B0604020202020204" pitchFamily="34" charset="0"/>
              </a:rPr>
              <a:t> Division Q „Scientific-technical cross-sectional tasks“</a:t>
            </a:r>
          </a:p>
        </p:txBody>
      </p:sp>
      <p:sp>
        <p:nvSpPr>
          <p:cNvPr id="3077" name="Textplatzhalter 13"/>
          <p:cNvSpPr txBox="1">
            <a:spLocks/>
          </p:cNvSpPr>
          <p:nvPr/>
        </p:nvSpPr>
        <p:spPr bwMode="auto">
          <a:xfrm>
            <a:off x="3052763" y="6461125"/>
            <a:ext cx="3113087" cy="260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 defTabSz="45720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defTabSz="45720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defTabSz="4572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defTabSz="4572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defTabSz="4572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de-DE" altLang="ru-RU" sz="900">
                <a:latin typeface="Arial" panose="020B0604020202020204" pitchFamily="34" charset="0"/>
              </a:rPr>
              <a:t>Report TC 2 Legal Metrology</a:t>
            </a:r>
          </a:p>
        </p:txBody>
      </p:sp>
      <p:sp>
        <p:nvSpPr>
          <p:cNvPr id="3078" name="Textfeld 19"/>
          <p:cNvSpPr txBox="1">
            <a:spLocks noChangeArrowheads="1"/>
          </p:cNvSpPr>
          <p:nvPr/>
        </p:nvSpPr>
        <p:spPr bwMode="auto">
          <a:xfrm>
            <a:off x="7415213" y="6477000"/>
            <a:ext cx="13716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de-DE" altLang="ru-RU" sz="900">
                <a:latin typeface="Arial" panose="020B0604020202020204" pitchFamily="34" charset="0"/>
              </a:rPr>
              <a:t>Seite </a:t>
            </a:r>
            <a:fld id="{289062E9-AC87-44B0-AAC9-D2B8877E4453}" type="slidenum">
              <a:rPr lang="de-DE" altLang="ru-RU" sz="900">
                <a:latin typeface="Arial" panose="020B0604020202020204" pitchFamily="34" charset="0"/>
              </a:rPr>
              <a:pPr algn="r" eaLnBrk="1" hangingPunct="1">
                <a:spcBef>
                  <a:spcPct val="0"/>
                </a:spcBef>
                <a:buFontTx/>
                <a:buNone/>
              </a:pPr>
              <a:t>2</a:t>
            </a:fld>
            <a:r>
              <a:rPr lang="de-DE" altLang="ru-RU" sz="900">
                <a:latin typeface="Arial" panose="020B0604020202020204" pitchFamily="34" charset="0"/>
              </a:rPr>
              <a:t> von 8</a:t>
            </a:r>
          </a:p>
        </p:txBody>
      </p:sp>
      <p:sp>
        <p:nvSpPr>
          <p:cNvPr id="21" name="Rechteck 20"/>
          <p:cNvSpPr/>
          <p:nvPr/>
        </p:nvSpPr>
        <p:spPr>
          <a:xfrm>
            <a:off x="0" y="6281738"/>
            <a:ext cx="9144000" cy="5857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de-DE" dirty="0">
              <a:solidFill>
                <a:srgbClr val="C00000"/>
              </a:solidFill>
            </a:endParaRPr>
          </a:p>
        </p:txBody>
      </p:sp>
      <p:sp>
        <p:nvSpPr>
          <p:cNvPr id="10" name="Rectangle 12"/>
          <p:cNvSpPr>
            <a:spLocks noChangeArrowheads="1"/>
          </p:cNvSpPr>
          <p:nvPr/>
        </p:nvSpPr>
        <p:spPr bwMode="auto">
          <a:xfrm>
            <a:off x="2300288" y="0"/>
            <a:ext cx="6843712" cy="1122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500"/>
              </a:spcAft>
              <a:defRPr/>
            </a:pPr>
            <a:r>
              <a:rPr lang="ru-RU" b="1" dirty="0">
                <a:latin typeface="Arial" panose="020B0604020202020204" pitchFamily="34" charset="0"/>
              </a:rPr>
              <a:t>Общая характеристика сотрудничества в данной тематической области</a:t>
            </a:r>
            <a:endParaRPr lang="en-US" b="1" dirty="0">
              <a:latin typeface="Arial" panose="020B0604020202020204" pitchFamily="34" charset="0"/>
            </a:endParaRPr>
          </a:p>
          <a:p>
            <a:pPr algn="ctr" eaLnBrk="1" fontAlgn="auto" hangingPunct="1">
              <a:spcBef>
                <a:spcPts val="50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rgbClr val="DB2B20"/>
                </a:solidFill>
                <a:latin typeface="Arial" panose="020B0604020202020204" pitchFamily="34" charset="0"/>
              </a:rPr>
              <a:t>General features of cooperation in this subject field</a:t>
            </a:r>
            <a:endParaRPr lang="ru-RU" b="1" dirty="0">
              <a:solidFill>
                <a:srgbClr val="DB2B20"/>
              </a:solidFill>
              <a:latin typeface="Arial" panose="020B0604020202020204" pitchFamily="34" charset="0"/>
            </a:endParaRPr>
          </a:p>
        </p:txBody>
      </p:sp>
      <p:pic>
        <p:nvPicPr>
          <p:cNvPr id="3081" name="Picture 2" descr="http://www.coomet.org/images/coomet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76200"/>
            <a:ext cx="19050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20" name="Прямая соединительная линия 19"/>
          <p:cNvCxnSpPr/>
          <p:nvPr/>
        </p:nvCxnSpPr>
        <p:spPr>
          <a:xfrm flipV="1">
            <a:off x="3495675" y="700088"/>
            <a:ext cx="4452938" cy="12700"/>
          </a:xfrm>
          <a:prstGeom prst="line">
            <a:avLst/>
          </a:prstGeom>
          <a:ln w="38100">
            <a:solidFill>
              <a:srgbClr val="2167A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83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5963" y="1825625"/>
            <a:ext cx="3067050" cy="400050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4" name="Picture 8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4938" y="2125663"/>
            <a:ext cx="2962275" cy="321945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Rectangle 2"/>
          <p:cNvSpPr>
            <a:spLocks noChangeArrowheads="1"/>
          </p:cNvSpPr>
          <p:nvPr/>
        </p:nvSpPr>
        <p:spPr bwMode="auto">
          <a:xfrm>
            <a:off x="227013" y="1355725"/>
            <a:ext cx="8916987" cy="3539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r>
              <a:rPr lang="ru-RU" altLang="ru-RU" sz="1700" b="1" dirty="0">
                <a:latin typeface="Arial" panose="020B0604020202020204" pitchFamily="34" charset="0"/>
              </a:rPr>
              <a:t>Структура ТК2 осталась без изменений       </a:t>
            </a:r>
            <a:r>
              <a:rPr lang="en-US" altLang="ru-RU" sz="1700" b="1" dirty="0">
                <a:solidFill>
                  <a:srgbClr val="2267AC"/>
                </a:solidFill>
                <a:latin typeface="Arial" panose="020B0604020202020204" pitchFamily="34" charset="0"/>
              </a:rPr>
              <a:t>Structure of TC2 remains the same</a:t>
            </a:r>
          </a:p>
        </p:txBody>
      </p:sp>
      <p:sp>
        <p:nvSpPr>
          <p:cNvPr id="16" name="Text Box 15"/>
          <p:cNvSpPr txBox="1">
            <a:spLocks noChangeArrowheads="1"/>
          </p:cNvSpPr>
          <p:nvPr/>
        </p:nvSpPr>
        <p:spPr bwMode="auto">
          <a:xfrm>
            <a:off x="4640263" y="5697538"/>
            <a:ext cx="2836862" cy="369887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altLang="ru-RU" b="1" dirty="0">
                <a:latin typeface="Lucida Sans Unicode" pitchFamily="34" charset="0"/>
                <a:cs typeface="Arial" charset="0"/>
              </a:rPr>
              <a:t>http://www.coomet.net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extfeld 4"/>
          <p:cNvSpPr txBox="1">
            <a:spLocks noChangeArrowheads="1"/>
          </p:cNvSpPr>
          <p:nvPr/>
        </p:nvSpPr>
        <p:spPr bwMode="auto">
          <a:xfrm>
            <a:off x="1890713" y="4313238"/>
            <a:ext cx="6858000" cy="2341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b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de-DE" altLang="ru-RU" sz="1200" b="1" dirty="0">
                <a:latin typeface="Arial" panose="020B0604020202020204" pitchFamily="34" charset="0"/>
              </a:rPr>
              <a:t>Physikalisch-Technische Bundesanstalt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de-DE" altLang="ru-RU" sz="1200" b="1" dirty="0">
                <a:latin typeface="Arial" panose="020B0604020202020204" pitchFamily="34" charset="0"/>
              </a:rPr>
              <a:t>Braunschweig und Berlin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de-DE" altLang="ru-RU" sz="1200" dirty="0">
                <a:latin typeface="Arial" panose="020B0604020202020204" pitchFamily="34" charset="0"/>
              </a:rPr>
              <a:t>Bundesallee 100</a:t>
            </a:r>
          </a:p>
          <a:p>
            <a:pPr eaLnBrk="1" hangingPunct="1">
              <a:spcBef>
                <a:spcPct val="0"/>
              </a:spcBef>
              <a:spcAft>
                <a:spcPts val="500"/>
              </a:spcAft>
              <a:buFontTx/>
              <a:buNone/>
            </a:pPr>
            <a:r>
              <a:rPr lang="de-DE" altLang="ru-RU" sz="1200" dirty="0">
                <a:latin typeface="Arial" panose="020B0604020202020204" pitchFamily="34" charset="0"/>
              </a:rPr>
              <a:t>38116 Braunschweig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de-DE" altLang="ru-RU" sz="1200" dirty="0">
                <a:latin typeface="Arial" panose="020B0604020202020204" pitchFamily="34" charset="0"/>
              </a:rPr>
              <a:t>Dr.-Ing. habil.</a:t>
            </a:r>
            <a:br>
              <a:rPr lang="de-DE" altLang="ru-RU" sz="1200" dirty="0">
                <a:latin typeface="Arial" panose="020B0604020202020204" pitchFamily="34" charset="0"/>
              </a:rPr>
            </a:br>
            <a:r>
              <a:rPr lang="de-DE" altLang="ru-RU" sz="1200" dirty="0">
                <a:latin typeface="Arial" panose="020B0604020202020204" pitchFamily="34" charset="0"/>
              </a:rPr>
              <a:t>Peter Ulbig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de-DE" altLang="ru-RU" sz="1200" dirty="0">
                <a:latin typeface="Arial" panose="020B0604020202020204" pitchFamily="34" charset="0"/>
              </a:rPr>
              <a:t>Head </a:t>
            </a:r>
            <a:r>
              <a:rPr lang="de-DE" altLang="ru-RU" sz="1200" dirty="0" err="1">
                <a:latin typeface="Arial" panose="020B0604020202020204" pitchFamily="34" charset="0"/>
              </a:rPr>
              <a:t>of</a:t>
            </a:r>
            <a:r>
              <a:rPr lang="de-DE" altLang="ru-RU" sz="1200" dirty="0">
                <a:latin typeface="Arial" panose="020B0604020202020204" pitchFamily="34" charset="0"/>
              </a:rPr>
              <a:t> </a:t>
            </a:r>
            <a:r>
              <a:rPr lang="de-DE" altLang="ru-RU" sz="1200" dirty="0" err="1">
                <a:latin typeface="Arial" panose="020B0604020202020204" pitchFamily="34" charset="0"/>
              </a:rPr>
              <a:t>division</a:t>
            </a:r>
            <a:r>
              <a:rPr lang="de-DE" altLang="ru-RU" sz="1200" dirty="0">
                <a:latin typeface="Arial" panose="020B0604020202020204" pitchFamily="34" charset="0"/>
              </a:rPr>
              <a:t> 9 „Legal and international </a:t>
            </a:r>
            <a:r>
              <a:rPr lang="de-DE" altLang="ru-RU" sz="1200" dirty="0" err="1">
                <a:latin typeface="Arial" panose="020B0604020202020204" pitchFamily="34" charset="0"/>
              </a:rPr>
              <a:t>metrology</a:t>
            </a:r>
            <a:r>
              <a:rPr lang="de-DE" altLang="ru-RU" sz="1200" dirty="0">
                <a:latin typeface="Arial" panose="020B0604020202020204" pitchFamily="34" charset="0"/>
              </a:rPr>
              <a:t>“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de-DE" altLang="ru-RU" sz="1200" dirty="0">
                <a:latin typeface="Arial" panose="020B0604020202020204" pitchFamily="34" charset="0"/>
              </a:rPr>
              <a:t>Chairperson </a:t>
            </a:r>
            <a:r>
              <a:rPr lang="de-DE" altLang="ru-RU" sz="1200" dirty="0" err="1">
                <a:latin typeface="Arial" panose="020B0604020202020204" pitchFamily="34" charset="0"/>
              </a:rPr>
              <a:t>of</a:t>
            </a:r>
            <a:r>
              <a:rPr lang="de-DE" altLang="ru-RU" sz="1200" dirty="0">
                <a:latin typeface="Arial" panose="020B0604020202020204" pitchFamily="34" charset="0"/>
              </a:rPr>
              <a:t> Deutsche Kalibrierdienst (DKD)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de-DE" altLang="ru-RU" sz="1200" dirty="0">
                <a:latin typeface="Arial" panose="020B0604020202020204" pitchFamily="34" charset="0"/>
              </a:rPr>
              <a:t>Phone:	+49-531-592-9090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de-DE" altLang="ru-RU" sz="1200" dirty="0">
                <a:latin typeface="Arial" panose="020B0604020202020204" pitchFamily="34" charset="0"/>
              </a:rPr>
              <a:t>E-Mail: 	peter.ulbig@ptb.de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de-DE" altLang="ru-RU" sz="1200" dirty="0">
                <a:latin typeface="Arial" panose="020B0604020202020204" pitchFamily="34" charset="0"/>
              </a:rPr>
              <a:t>www.ptb.de</a:t>
            </a:r>
            <a:br>
              <a:rPr lang="de-DE" altLang="ru-RU" sz="1200" dirty="0">
                <a:latin typeface="Arial" panose="020B0604020202020204" pitchFamily="34" charset="0"/>
              </a:rPr>
            </a:br>
            <a:endParaRPr lang="de-DE" altLang="ru-RU" sz="1200" dirty="0">
              <a:latin typeface="Arial" panose="020B0604020202020204" pitchFamily="34" charset="0"/>
            </a:endParaRPr>
          </a:p>
        </p:txBody>
      </p:sp>
      <p:pic>
        <p:nvPicPr>
          <p:cNvPr id="21507" name="Picture 2" descr="D:\_daten\dienstliches\2014\ppt\PPT_HG_Folie_03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9588"/>
          <a:stretch>
            <a:fillRect/>
          </a:stretch>
        </p:blipFill>
        <p:spPr bwMode="auto">
          <a:xfrm>
            <a:off x="1588" y="4395788"/>
            <a:ext cx="1866900" cy="2084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08" name="Rechteck 8"/>
          <p:cNvSpPr>
            <a:spLocks noChangeArrowheads="1"/>
          </p:cNvSpPr>
          <p:nvPr/>
        </p:nvSpPr>
        <p:spPr bwMode="auto">
          <a:xfrm>
            <a:off x="1563688" y="2100263"/>
            <a:ext cx="6016625" cy="138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az-Cyrl-AZ" altLang="ru-RU" sz="2800" b="1">
                <a:latin typeface="Arial" panose="020B0604020202020204" pitchFamily="34" charset="0"/>
              </a:rPr>
              <a:t>Спасибо за внимание</a:t>
            </a:r>
            <a:r>
              <a:rPr lang="de-DE" altLang="ru-RU" sz="2800" b="1">
                <a:latin typeface="Arial" panose="020B0604020202020204" pitchFamily="34" charset="0"/>
              </a:rPr>
              <a:t>!</a:t>
            </a:r>
            <a:endParaRPr lang="az-Cyrl-AZ" altLang="ru-RU" sz="2800" b="1">
              <a:latin typeface="Arial" panose="020B0604020202020204" pitchFamily="34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en-US" altLang="ru-RU" sz="2800" b="1">
              <a:latin typeface="Arial" panose="020B0604020202020204" pitchFamily="34" charset="0"/>
              <a:ea typeface="Calibri" panose="020F0502020204030204" pitchFamily="34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ru-RU" sz="2800" b="1">
                <a:solidFill>
                  <a:srgbClr val="2267AC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Thank you for your kind attention!</a:t>
            </a:r>
          </a:p>
        </p:txBody>
      </p:sp>
      <p:pic>
        <p:nvPicPr>
          <p:cNvPr id="21509" name="Picture 2" descr="D:\_daten\dienstliches\2014\ppt\PPT_HG_Folie_01_Kopf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79413"/>
            <a:ext cx="9144000" cy="639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8" name="Gerade Verbindung 8"/>
          <p:cNvCxnSpPr/>
          <p:nvPr/>
        </p:nvCxnSpPr>
        <p:spPr>
          <a:xfrm>
            <a:off x="395288" y="981075"/>
            <a:ext cx="8353425" cy="0"/>
          </a:xfrm>
          <a:prstGeom prst="line">
            <a:avLst/>
          </a:prstGeom>
          <a:ln w="127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echteck 9"/>
          <p:cNvSpPr/>
          <p:nvPr/>
        </p:nvSpPr>
        <p:spPr>
          <a:xfrm>
            <a:off x="0" y="0"/>
            <a:ext cx="9144000" cy="1122363"/>
          </a:xfrm>
          <a:prstGeom prst="rect">
            <a:avLst/>
          </a:prstGeom>
          <a:gradFill flip="none" rotWithShape="1">
            <a:gsLst>
              <a:gs pos="0">
                <a:srgbClr val="009ED8"/>
              </a:gs>
              <a:gs pos="100000">
                <a:srgbClr val="97E4FF"/>
              </a:gs>
              <a:gs pos="0">
                <a:srgbClr val="009ED8">
                  <a:lumMod val="100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de-DE"/>
          </a:p>
        </p:txBody>
      </p:sp>
      <p:pic>
        <p:nvPicPr>
          <p:cNvPr id="21512" name="Picture 2" descr="http://www.coomet.org/images/coomet.gif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76200"/>
            <a:ext cx="19050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hteck 9"/>
          <p:cNvSpPr/>
          <p:nvPr/>
        </p:nvSpPr>
        <p:spPr>
          <a:xfrm>
            <a:off x="0" y="0"/>
            <a:ext cx="9144000" cy="1122363"/>
          </a:xfrm>
          <a:prstGeom prst="rect">
            <a:avLst/>
          </a:prstGeom>
          <a:gradFill flip="none" rotWithShape="1">
            <a:gsLst>
              <a:gs pos="0">
                <a:srgbClr val="009ED8"/>
              </a:gs>
              <a:gs pos="100000">
                <a:srgbClr val="97E4FF"/>
              </a:gs>
              <a:gs pos="0">
                <a:srgbClr val="009ED8">
                  <a:lumMod val="100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de-DE"/>
          </a:p>
        </p:txBody>
      </p:sp>
      <p:pic>
        <p:nvPicPr>
          <p:cNvPr id="4099" name="Picture 2" descr="D:\_daten\dienstliches\2014\ppt\PPT_HG_Folie_0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6281738"/>
            <a:ext cx="9144000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0" name="Textplatzhalter 13"/>
          <p:cNvSpPr txBox="1">
            <a:spLocks/>
          </p:cNvSpPr>
          <p:nvPr/>
        </p:nvSpPr>
        <p:spPr bwMode="auto">
          <a:xfrm>
            <a:off x="354013" y="6461125"/>
            <a:ext cx="3148012" cy="260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 defTabSz="45720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defTabSz="45720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defTabSz="4572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defTabSz="4572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defTabSz="4572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de-DE" altLang="ru-RU" sz="900">
                <a:latin typeface="Arial" panose="020B0604020202020204" pitchFamily="34" charset="0"/>
              </a:rPr>
              <a:t> Division Q „Scientific-technical cross-sectional tasks“</a:t>
            </a:r>
          </a:p>
        </p:txBody>
      </p:sp>
      <p:sp>
        <p:nvSpPr>
          <p:cNvPr id="4101" name="Textplatzhalter 13"/>
          <p:cNvSpPr txBox="1">
            <a:spLocks/>
          </p:cNvSpPr>
          <p:nvPr/>
        </p:nvSpPr>
        <p:spPr bwMode="auto">
          <a:xfrm>
            <a:off x="3052763" y="6461125"/>
            <a:ext cx="3113087" cy="260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 defTabSz="45720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defTabSz="45720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defTabSz="4572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defTabSz="4572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defTabSz="4572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de-DE" altLang="ru-RU" sz="900">
                <a:latin typeface="Arial" panose="020B0604020202020204" pitchFamily="34" charset="0"/>
              </a:rPr>
              <a:t>Report TC 2 Legal Metrology</a:t>
            </a:r>
          </a:p>
        </p:txBody>
      </p:sp>
      <p:sp>
        <p:nvSpPr>
          <p:cNvPr id="4102" name="Textfeld 19"/>
          <p:cNvSpPr txBox="1">
            <a:spLocks noChangeArrowheads="1"/>
          </p:cNvSpPr>
          <p:nvPr/>
        </p:nvSpPr>
        <p:spPr bwMode="auto">
          <a:xfrm>
            <a:off x="7415213" y="6477000"/>
            <a:ext cx="13716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de-DE" altLang="ru-RU" sz="900">
                <a:latin typeface="Arial" panose="020B0604020202020204" pitchFamily="34" charset="0"/>
              </a:rPr>
              <a:t>Seite </a:t>
            </a:r>
            <a:fld id="{F1788AA7-4745-4F3D-B136-E43E75816720}" type="slidenum">
              <a:rPr lang="de-DE" altLang="ru-RU" sz="900">
                <a:latin typeface="Arial" panose="020B0604020202020204" pitchFamily="34" charset="0"/>
              </a:rPr>
              <a:pPr algn="r" eaLnBrk="1" hangingPunct="1">
                <a:spcBef>
                  <a:spcPct val="0"/>
                </a:spcBef>
                <a:buFontTx/>
                <a:buNone/>
              </a:pPr>
              <a:t>3</a:t>
            </a:fld>
            <a:r>
              <a:rPr lang="de-DE" altLang="ru-RU" sz="900">
                <a:latin typeface="Arial" panose="020B0604020202020204" pitchFamily="34" charset="0"/>
              </a:rPr>
              <a:t> von 8</a:t>
            </a:r>
          </a:p>
        </p:txBody>
      </p:sp>
      <p:sp>
        <p:nvSpPr>
          <p:cNvPr id="21" name="Rechteck 20"/>
          <p:cNvSpPr/>
          <p:nvPr/>
        </p:nvSpPr>
        <p:spPr>
          <a:xfrm>
            <a:off x="0" y="6281738"/>
            <a:ext cx="9144000" cy="5857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de-DE" dirty="0">
              <a:solidFill>
                <a:srgbClr val="C00000"/>
              </a:solidFill>
            </a:endParaRPr>
          </a:p>
        </p:txBody>
      </p:sp>
      <p:sp>
        <p:nvSpPr>
          <p:cNvPr id="10" name="Rectangle 12"/>
          <p:cNvSpPr>
            <a:spLocks noChangeArrowheads="1"/>
          </p:cNvSpPr>
          <p:nvPr/>
        </p:nvSpPr>
        <p:spPr bwMode="auto">
          <a:xfrm>
            <a:off x="2301875" y="0"/>
            <a:ext cx="6843713" cy="1122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500"/>
              </a:spcAft>
              <a:defRPr/>
            </a:pPr>
            <a:r>
              <a:rPr lang="ru-RU" b="1" dirty="0">
                <a:latin typeface="Arial" panose="020B0604020202020204" pitchFamily="34" charset="0"/>
              </a:rPr>
              <a:t>Общая характеристика сотрудничества в данной тематической области</a:t>
            </a:r>
            <a:endParaRPr lang="en-US" b="1" dirty="0">
              <a:latin typeface="Arial" panose="020B0604020202020204" pitchFamily="34" charset="0"/>
            </a:endParaRPr>
          </a:p>
          <a:p>
            <a:pPr algn="ctr" eaLnBrk="1" fontAlgn="auto" hangingPunct="1">
              <a:spcBef>
                <a:spcPts val="50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rgbClr val="DB2B20"/>
                </a:solidFill>
                <a:latin typeface="Arial" panose="020B0604020202020204" pitchFamily="34" charset="0"/>
              </a:rPr>
              <a:t>General features of cooperation in this subject field</a:t>
            </a:r>
            <a:endParaRPr lang="ru-RU" b="1" dirty="0">
              <a:solidFill>
                <a:srgbClr val="DB2B20"/>
              </a:solidFill>
              <a:latin typeface="Arial" panose="020B0604020202020204" pitchFamily="34" charset="0"/>
            </a:endParaRPr>
          </a:p>
        </p:txBody>
      </p:sp>
      <p:pic>
        <p:nvPicPr>
          <p:cNvPr id="4105" name="Picture 2" descr="http://www.coomet.org/images/coomet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76200"/>
            <a:ext cx="19050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20" name="Прямая соединительная линия 19"/>
          <p:cNvCxnSpPr/>
          <p:nvPr/>
        </p:nvCxnSpPr>
        <p:spPr>
          <a:xfrm flipV="1">
            <a:off x="3495675" y="700088"/>
            <a:ext cx="4452938" cy="12700"/>
          </a:xfrm>
          <a:prstGeom prst="line">
            <a:avLst/>
          </a:prstGeom>
          <a:ln w="38100">
            <a:solidFill>
              <a:srgbClr val="2167A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356350108"/>
              </p:ext>
            </p:extLst>
          </p:nvPr>
        </p:nvGraphicFramePr>
        <p:xfrm>
          <a:off x="1" y="1122363"/>
          <a:ext cx="9144000" cy="57451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5" name="Скругленный прямоугольник 4"/>
          <p:cNvSpPr/>
          <p:nvPr/>
        </p:nvSpPr>
        <p:spPr>
          <a:xfrm>
            <a:off x="6165848" y="1285428"/>
            <a:ext cx="2855495" cy="1522828"/>
          </a:xfrm>
          <a:prstGeom prst="roundRect">
            <a:avLst/>
          </a:prstGeom>
          <a:solidFill>
            <a:schemeClr val="bg1"/>
          </a:solidFill>
          <a:ln w="28575">
            <a:solidFill>
              <a:srgbClr val="2267AC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altLang="ru-RU" sz="1600" dirty="0">
                <a:solidFill>
                  <a:schemeClr val="tx1"/>
                </a:solidFill>
                <a:latin typeface="Arial" panose="020B0604020202020204" pitchFamily="34" charset="0"/>
              </a:rPr>
              <a:t>Председатель /</a:t>
            </a:r>
            <a:r>
              <a:rPr lang="en-US" altLang="ru-RU" sz="1600" dirty="0">
                <a:solidFill>
                  <a:schemeClr val="tx1"/>
                </a:solidFill>
                <a:latin typeface="Arial" panose="020B0604020202020204" pitchFamily="34" charset="0"/>
              </a:rPr>
              <a:t> </a:t>
            </a:r>
            <a:r>
              <a:rPr lang="ru-RU" altLang="ru-RU" sz="1600" dirty="0">
                <a:solidFill>
                  <a:srgbClr val="2267AC"/>
                </a:solidFill>
                <a:latin typeface="Arial" panose="020B0604020202020204" pitchFamily="34" charset="0"/>
              </a:rPr>
              <a:t>С</a:t>
            </a:r>
            <a:r>
              <a:rPr lang="en-US" altLang="ru-RU" sz="1600" dirty="0" err="1">
                <a:solidFill>
                  <a:srgbClr val="2267AC"/>
                </a:solidFill>
                <a:latin typeface="Arial" panose="020B0604020202020204" pitchFamily="34" charset="0"/>
              </a:rPr>
              <a:t>hairperson</a:t>
            </a:r>
            <a:r>
              <a:rPr lang="en-US" altLang="ru-RU" sz="1600" dirty="0">
                <a:solidFill>
                  <a:srgbClr val="2267AC"/>
                </a:solidFill>
                <a:latin typeface="Arial" panose="020B0604020202020204" pitchFamily="34" charset="0"/>
              </a:rPr>
              <a:t>:</a:t>
            </a:r>
            <a:r>
              <a:rPr lang="ru-RU" altLang="ru-RU" sz="1600" dirty="0">
                <a:solidFill>
                  <a:srgbClr val="2267AC"/>
                </a:solidFill>
                <a:latin typeface="Arial" panose="020B0604020202020204" pitchFamily="34" charset="0"/>
              </a:rPr>
              <a:t> </a:t>
            </a:r>
            <a:br>
              <a:rPr lang="en-US" altLang="ru-RU" sz="1600" dirty="0">
                <a:solidFill>
                  <a:schemeClr val="tx1"/>
                </a:solidFill>
                <a:latin typeface="Arial" panose="020B0604020202020204" pitchFamily="34" charset="0"/>
              </a:rPr>
            </a:br>
            <a:r>
              <a:rPr lang="ru-RU" altLang="ru-RU" sz="1600" dirty="0">
                <a:solidFill>
                  <a:schemeClr val="tx1"/>
                </a:solidFill>
                <a:latin typeface="Arial" panose="020B0604020202020204" pitchFamily="34" charset="0"/>
              </a:rPr>
              <a:t>Николай </a:t>
            </a:r>
            <a:r>
              <a:rPr lang="ru-RU" altLang="ru-RU" sz="1600" dirty="0" err="1">
                <a:solidFill>
                  <a:schemeClr val="tx1"/>
                </a:solidFill>
                <a:latin typeface="Arial" panose="020B0604020202020204" pitchFamily="34" charset="0"/>
              </a:rPr>
              <a:t>Жагора</a:t>
            </a:r>
            <a:r>
              <a:rPr lang="ru-RU" altLang="ru-RU" sz="1600" dirty="0">
                <a:solidFill>
                  <a:schemeClr val="tx1"/>
                </a:solidFill>
                <a:latin typeface="Arial" panose="020B0604020202020204" pitchFamily="34" charset="0"/>
              </a:rPr>
              <a:t>, Беларусь</a:t>
            </a:r>
          </a:p>
          <a:p>
            <a:pPr algn="ctr"/>
            <a:r>
              <a:rPr lang="en-US" altLang="ru-RU" sz="1600" dirty="0">
                <a:solidFill>
                  <a:srgbClr val="2267AC"/>
                </a:solidFill>
                <a:latin typeface="Arial" panose="020B0604020202020204" pitchFamily="34" charset="0"/>
              </a:rPr>
              <a:t>Nikolai </a:t>
            </a:r>
            <a:r>
              <a:rPr lang="en-US" altLang="ru-RU" sz="1600" dirty="0" err="1">
                <a:solidFill>
                  <a:srgbClr val="2267AC"/>
                </a:solidFill>
                <a:latin typeface="Arial" panose="020B0604020202020204" pitchFamily="34" charset="0"/>
              </a:rPr>
              <a:t>Zhagora</a:t>
            </a:r>
            <a:r>
              <a:rPr lang="en-US" altLang="ru-RU" sz="1600" dirty="0">
                <a:solidFill>
                  <a:srgbClr val="2267AC"/>
                </a:solidFill>
                <a:latin typeface="Arial" panose="020B0604020202020204" pitchFamily="34" charset="0"/>
              </a:rPr>
              <a:t>, Belarus</a:t>
            </a:r>
            <a:endParaRPr lang="ru-RU" altLang="ru-RU" sz="1600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6165850" y="3079461"/>
            <a:ext cx="2855495" cy="1775283"/>
          </a:xfrm>
          <a:prstGeom prst="roundRect">
            <a:avLst/>
          </a:prstGeom>
          <a:solidFill>
            <a:schemeClr val="bg1"/>
          </a:solidFill>
          <a:ln w="28575">
            <a:solidFill>
              <a:srgbClr val="2267AC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altLang="ru-RU" sz="1600" dirty="0">
                <a:solidFill>
                  <a:schemeClr val="tx1"/>
                </a:solidFill>
                <a:latin typeface="Arial" panose="020B0604020202020204" pitchFamily="34" charset="0"/>
              </a:rPr>
              <a:t>Председатель /</a:t>
            </a:r>
            <a:r>
              <a:rPr lang="en-US" altLang="ru-RU" sz="1600" dirty="0">
                <a:solidFill>
                  <a:schemeClr val="tx1"/>
                </a:solidFill>
                <a:latin typeface="Arial" panose="020B0604020202020204" pitchFamily="34" charset="0"/>
              </a:rPr>
              <a:t> </a:t>
            </a:r>
            <a:r>
              <a:rPr lang="ru-RU" altLang="ru-RU" sz="1600" dirty="0">
                <a:solidFill>
                  <a:srgbClr val="2267AC"/>
                </a:solidFill>
                <a:latin typeface="Arial" panose="020B0604020202020204" pitchFamily="34" charset="0"/>
              </a:rPr>
              <a:t>С</a:t>
            </a:r>
            <a:r>
              <a:rPr lang="en-US" altLang="ru-RU" sz="1600" dirty="0" err="1">
                <a:solidFill>
                  <a:srgbClr val="2267AC"/>
                </a:solidFill>
                <a:latin typeface="Arial" panose="020B0604020202020204" pitchFamily="34" charset="0"/>
              </a:rPr>
              <a:t>hairperson</a:t>
            </a:r>
            <a:r>
              <a:rPr lang="en-US" altLang="ru-RU" sz="1600" dirty="0">
                <a:solidFill>
                  <a:srgbClr val="2267AC"/>
                </a:solidFill>
                <a:latin typeface="Arial" panose="020B0604020202020204" pitchFamily="34" charset="0"/>
              </a:rPr>
              <a:t>:</a:t>
            </a:r>
            <a:r>
              <a:rPr lang="ru-RU" altLang="ru-RU" sz="1600" dirty="0">
                <a:solidFill>
                  <a:srgbClr val="2267AC"/>
                </a:solidFill>
                <a:latin typeface="Arial" panose="020B0604020202020204" pitchFamily="34" charset="0"/>
              </a:rPr>
              <a:t> </a:t>
            </a:r>
            <a:br>
              <a:rPr lang="en-US" altLang="ru-RU" sz="1600" dirty="0">
                <a:solidFill>
                  <a:schemeClr val="tx1"/>
                </a:solidFill>
                <a:latin typeface="Arial" panose="020B0604020202020204" pitchFamily="34" charset="0"/>
              </a:rPr>
            </a:br>
            <a:r>
              <a:rPr lang="ru-RU" altLang="ru-RU" sz="1600" dirty="0">
                <a:solidFill>
                  <a:schemeClr val="tx1"/>
                </a:solidFill>
                <a:latin typeface="Arial" panose="020B0604020202020204" pitchFamily="34" charset="0"/>
              </a:rPr>
              <a:t>Максим Шабанов, Беларусь</a:t>
            </a:r>
          </a:p>
          <a:p>
            <a:pPr algn="ctr"/>
            <a:r>
              <a:rPr lang="en-GB" altLang="ru-RU" sz="1600" dirty="0">
                <a:solidFill>
                  <a:srgbClr val="2267AC"/>
                </a:solidFill>
                <a:latin typeface="Arial" panose="020B0604020202020204" pitchFamily="34" charset="0"/>
              </a:rPr>
              <a:t>Maxim </a:t>
            </a:r>
            <a:r>
              <a:rPr lang="en-GB" altLang="ru-RU" sz="1600" dirty="0" err="1">
                <a:solidFill>
                  <a:srgbClr val="2267AC"/>
                </a:solidFill>
                <a:latin typeface="Arial" panose="020B0604020202020204" pitchFamily="34" charset="0"/>
              </a:rPr>
              <a:t>Shabanov</a:t>
            </a:r>
            <a:r>
              <a:rPr lang="en-US" altLang="ru-RU" sz="1600" dirty="0">
                <a:solidFill>
                  <a:srgbClr val="2267AC"/>
                </a:solidFill>
                <a:latin typeface="Arial" panose="020B0604020202020204" pitchFamily="34" charset="0"/>
              </a:rPr>
              <a:t>, Belarus</a:t>
            </a:r>
            <a:endParaRPr lang="ru-RU" altLang="ru-RU" sz="1600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6165849" y="5206623"/>
            <a:ext cx="2855495" cy="1476000"/>
          </a:xfrm>
          <a:prstGeom prst="roundRect">
            <a:avLst/>
          </a:prstGeom>
          <a:solidFill>
            <a:schemeClr val="bg1"/>
          </a:solidFill>
          <a:ln w="28575">
            <a:solidFill>
              <a:srgbClr val="2267AC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altLang="ru-RU" sz="1600" dirty="0">
                <a:solidFill>
                  <a:schemeClr val="tx1"/>
                </a:solidFill>
                <a:latin typeface="Arial" panose="020B0604020202020204" pitchFamily="34" charset="0"/>
              </a:rPr>
              <a:t>Председатель /</a:t>
            </a:r>
            <a:r>
              <a:rPr lang="en-US" altLang="ru-RU" sz="1600" dirty="0">
                <a:solidFill>
                  <a:schemeClr val="tx1"/>
                </a:solidFill>
                <a:latin typeface="Arial" panose="020B0604020202020204" pitchFamily="34" charset="0"/>
              </a:rPr>
              <a:t> </a:t>
            </a:r>
            <a:r>
              <a:rPr lang="ru-RU" altLang="ru-RU" sz="1600" dirty="0">
                <a:solidFill>
                  <a:srgbClr val="2267AC"/>
                </a:solidFill>
                <a:latin typeface="Arial" panose="020B0604020202020204" pitchFamily="34" charset="0"/>
              </a:rPr>
              <a:t>С</a:t>
            </a:r>
            <a:r>
              <a:rPr lang="en-US" altLang="ru-RU" sz="1600" dirty="0" err="1">
                <a:solidFill>
                  <a:srgbClr val="2267AC"/>
                </a:solidFill>
                <a:latin typeface="Arial" panose="020B0604020202020204" pitchFamily="34" charset="0"/>
              </a:rPr>
              <a:t>hairperson</a:t>
            </a:r>
            <a:r>
              <a:rPr lang="en-US" altLang="ru-RU" sz="1600" dirty="0">
                <a:solidFill>
                  <a:srgbClr val="2267AC"/>
                </a:solidFill>
                <a:latin typeface="Arial" panose="020B0604020202020204" pitchFamily="34" charset="0"/>
              </a:rPr>
              <a:t>:</a:t>
            </a:r>
            <a:r>
              <a:rPr lang="ru-RU" altLang="ru-RU" sz="1600" dirty="0">
                <a:solidFill>
                  <a:srgbClr val="2267AC"/>
                </a:solidFill>
                <a:latin typeface="Arial" panose="020B0604020202020204" pitchFamily="34" charset="0"/>
              </a:rPr>
              <a:t> </a:t>
            </a:r>
            <a:br>
              <a:rPr lang="en-US" altLang="ru-RU" sz="1600" dirty="0">
                <a:solidFill>
                  <a:schemeClr val="tx1"/>
                </a:solidFill>
                <a:latin typeface="Arial" panose="020B0604020202020204" pitchFamily="34" charset="0"/>
              </a:rPr>
            </a:br>
            <a:r>
              <a:rPr lang="ru-RU" altLang="ru-RU" sz="1600" dirty="0">
                <a:solidFill>
                  <a:schemeClr val="tx1"/>
                </a:solidFill>
                <a:latin typeface="Arial" panose="020B0604020202020204" pitchFamily="34" charset="0"/>
              </a:rPr>
              <a:t>Руфь Генкина, Россия</a:t>
            </a:r>
          </a:p>
          <a:p>
            <a:pPr algn="ctr"/>
            <a:r>
              <a:rPr lang="en-US" altLang="ru-RU" sz="1600" dirty="0" err="1">
                <a:solidFill>
                  <a:srgbClr val="2267AC"/>
                </a:solidFill>
                <a:latin typeface="Arial" panose="020B0604020202020204" pitchFamily="34" charset="0"/>
              </a:rPr>
              <a:t>Ruf</a:t>
            </a:r>
            <a:r>
              <a:rPr lang="en-US" altLang="ru-RU" sz="1600" dirty="0">
                <a:solidFill>
                  <a:srgbClr val="2267AC"/>
                </a:solidFill>
                <a:latin typeface="Arial" panose="020B0604020202020204" pitchFamily="34" charset="0"/>
              </a:rPr>
              <a:t> </a:t>
            </a:r>
            <a:r>
              <a:rPr lang="en-US" altLang="ru-RU" sz="1600" dirty="0" err="1">
                <a:solidFill>
                  <a:srgbClr val="2267AC"/>
                </a:solidFill>
                <a:latin typeface="Arial" panose="020B0604020202020204" pitchFamily="34" charset="0"/>
              </a:rPr>
              <a:t>Genkina</a:t>
            </a:r>
            <a:r>
              <a:rPr lang="en-US" altLang="ru-RU" sz="1600" dirty="0">
                <a:solidFill>
                  <a:srgbClr val="2267AC"/>
                </a:solidFill>
                <a:latin typeface="Arial" panose="020B0604020202020204" pitchFamily="34" charset="0"/>
              </a:rPr>
              <a:t>, Russia</a:t>
            </a:r>
            <a:endParaRPr lang="ru-RU" altLang="ru-RU" sz="1600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43737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hteck 9"/>
          <p:cNvSpPr/>
          <p:nvPr/>
        </p:nvSpPr>
        <p:spPr>
          <a:xfrm>
            <a:off x="0" y="0"/>
            <a:ext cx="9144000" cy="1122363"/>
          </a:xfrm>
          <a:prstGeom prst="rect">
            <a:avLst/>
          </a:prstGeom>
          <a:gradFill flip="none" rotWithShape="1">
            <a:gsLst>
              <a:gs pos="0">
                <a:srgbClr val="009ED8"/>
              </a:gs>
              <a:gs pos="100000">
                <a:srgbClr val="97E4FF"/>
              </a:gs>
              <a:gs pos="0">
                <a:srgbClr val="009ED8">
                  <a:lumMod val="100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de-DE"/>
          </a:p>
        </p:txBody>
      </p:sp>
      <p:pic>
        <p:nvPicPr>
          <p:cNvPr id="5123" name="Picture 2" descr="D:\_daten\dienstliches\2014\ppt\PPT_HG_Folie_0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6281738"/>
            <a:ext cx="9144000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4" name="Textplatzhalter 13"/>
          <p:cNvSpPr txBox="1">
            <a:spLocks/>
          </p:cNvSpPr>
          <p:nvPr/>
        </p:nvSpPr>
        <p:spPr bwMode="auto">
          <a:xfrm>
            <a:off x="354013" y="6461125"/>
            <a:ext cx="3148012" cy="260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 defTabSz="45720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defTabSz="45720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defTabSz="4572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defTabSz="4572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defTabSz="4572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de-DE" altLang="ru-RU" sz="900">
                <a:latin typeface="Arial" panose="020B0604020202020204" pitchFamily="34" charset="0"/>
              </a:rPr>
              <a:t> Division Q „Scientific-technical cross-sectional tasks“</a:t>
            </a:r>
          </a:p>
        </p:txBody>
      </p:sp>
      <p:sp>
        <p:nvSpPr>
          <p:cNvPr id="5125" name="Textplatzhalter 13"/>
          <p:cNvSpPr txBox="1">
            <a:spLocks/>
          </p:cNvSpPr>
          <p:nvPr/>
        </p:nvSpPr>
        <p:spPr bwMode="auto">
          <a:xfrm>
            <a:off x="3052763" y="6461125"/>
            <a:ext cx="3113087" cy="260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 defTabSz="45720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defTabSz="45720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defTabSz="4572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defTabSz="4572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defTabSz="4572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de-DE" altLang="ru-RU" sz="900">
                <a:latin typeface="Arial" panose="020B0604020202020204" pitchFamily="34" charset="0"/>
              </a:rPr>
              <a:t>Report TC 2 Legal Metrology</a:t>
            </a:r>
          </a:p>
        </p:txBody>
      </p:sp>
      <p:sp>
        <p:nvSpPr>
          <p:cNvPr id="5126" name="Textfeld 19"/>
          <p:cNvSpPr txBox="1">
            <a:spLocks noChangeArrowheads="1"/>
          </p:cNvSpPr>
          <p:nvPr/>
        </p:nvSpPr>
        <p:spPr bwMode="auto">
          <a:xfrm>
            <a:off x="7415213" y="6477000"/>
            <a:ext cx="13716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de-DE" altLang="ru-RU" sz="900">
                <a:latin typeface="Arial" panose="020B0604020202020204" pitchFamily="34" charset="0"/>
              </a:rPr>
              <a:t>Seite </a:t>
            </a:r>
            <a:fld id="{6C4B99AD-1DEF-4B58-B88D-64003607FF12}" type="slidenum">
              <a:rPr lang="de-DE" altLang="ru-RU" sz="900">
                <a:latin typeface="Arial" panose="020B0604020202020204" pitchFamily="34" charset="0"/>
              </a:rPr>
              <a:pPr algn="r" eaLnBrk="1" hangingPunct="1">
                <a:spcBef>
                  <a:spcPct val="0"/>
                </a:spcBef>
                <a:buFontTx/>
                <a:buNone/>
              </a:pPr>
              <a:t>4</a:t>
            </a:fld>
            <a:r>
              <a:rPr lang="de-DE" altLang="ru-RU" sz="900">
                <a:latin typeface="Arial" panose="020B0604020202020204" pitchFamily="34" charset="0"/>
              </a:rPr>
              <a:t> von 8</a:t>
            </a:r>
          </a:p>
        </p:txBody>
      </p:sp>
      <p:sp>
        <p:nvSpPr>
          <p:cNvPr id="21" name="Rechteck 20"/>
          <p:cNvSpPr/>
          <p:nvPr/>
        </p:nvSpPr>
        <p:spPr>
          <a:xfrm>
            <a:off x="0" y="6281738"/>
            <a:ext cx="9144000" cy="5857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de-DE" dirty="0">
              <a:solidFill>
                <a:srgbClr val="C00000"/>
              </a:solidFill>
            </a:endParaRPr>
          </a:p>
        </p:txBody>
      </p:sp>
      <p:sp>
        <p:nvSpPr>
          <p:cNvPr id="10" name="Rectangle 12"/>
          <p:cNvSpPr>
            <a:spLocks noChangeArrowheads="1"/>
          </p:cNvSpPr>
          <p:nvPr/>
        </p:nvSpPr>
        <p:spPr bwMode="auto">
          <a:xfrm>
            <a:off x="2300288" y="0"/>
            <a:ext cx="6843712" cy="1122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500"/>
              </a:spcAft>
              <a:defRPr/>
            </a:pPr>
            <a:r>
              <a:rPr lang="ru-RU" b="1" dirty="0">
                <a:latin typeface="Arial" panose="020B0604020202020204" pitchFamily="34" charset="0"/>
              </a:rPr>
              <a:t>Заседание ТК 2 «Законодательная метрология»</a:t>
            </a:r>
            <a:endParaRPr lang="en-US" b="1" dirty="0">
              <a:latin typeface="Arial" panose="020B0604020202020204" pitchFamily="34" charset="0"/>
            </a:endParaRPr>
          </a:p>
          <a:p>
            <a:pPr algn="ctr" eaLnBrk="1" fontAlgn="auto" hangingPunct="1">
              <a:spcBef>
                <a:spcPts val="50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rgbClr val="DB2B20"/>
                </a:solidFill>
                <a:latin typeface="Arial" panose="020B0604020202020204" pitchFamily="34" charset="0"/>
              </a:rPr>
              <a:t>TC 2 Meeting</a:t>
            </a:r>
            <a:endParaRPr lang="ru-RU" b="1" dirty="0">
              <a:solidFill>
                <a:srgbClr val="DB2B20"/>
              </a:solidFill>
              <a:latin typeface="Arial" panose="020B0604020202020204" pitchFamily="34" charset="0"/>
            </a:endParaRPr>
          </a:p>
        </p:txBody>
      </p:sp>
      <p:pic>
        <p:nvPicPr>
          <p:cNvPr id="5129" name="Picture 2" descr="http://www.coomet.org/images/coomet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76200"/>
            <a:ext cx="19050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20" name="Прямая соединительная линия 19"/>
          <p:cNvCxnSpPr/>
          <p:nvPr/>
        </p:nvCxnSpPr>
        <p:spPr>
          <a:xfrm flipV="1">
            <a:off x="3495675" y="571500"/>
            <a:ext cx="4452938" cy="12700"/>
          </a:xfrm>
          <a:prstGeom prst="line">
            <a:avLst/>
          </a:prstGeom>
          <a:ln w="38100">
            <a:solidFill>
              <a:srgbClr val="2167A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31" name="Прямоугольник 2"/>
          <p:cNvSpPr>
            <a:spLocks noChangeArrowheads="1"/>
          </p:cNvSpPr>
          <p:nvPr/>
        </p:nvSpPr>
        <p:spPr bwMode="auto">
          <a:xfrm>
            <a:off x="1588" y="1560513"/>
            <a:ext cx="572135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176213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 dirty="0">
                <a:latin typeface="Arial" panose="020B0604020202020204" pitchFamily="34" charset="0"/>
                <a:cs typeface="Times New Roman" panose="02020603050405020304" pitchFamily="18" charset="0"/>
              </a:rPr>
              <a:t>Результаты </a:t>
            </a:r>
            <a:r>
              <a:rPr lang="ru-RU" altLang="ru-RU" sz="1800" b="1" dirty="0">
                <a:latin typeface="Arial" panose="020B0604020202020204" pitchFamily="34" charset="0"/>
                <a:cs typeface="Times New Roman" panose="02020603050405020304" pitchFamily="18" charset="0"/>
              </a:rPr>
              <a:t>17-го</a:t>
            </a:r>
            <a:r>
              <a:rPr lang="ru-RU" altLang="ru-RU" sz="1800" dirty="0">
                <a:latin typeface="Arial" panose="020B0604020202020204" pitchFamily="34" charset="0"/>
                <a:cs typeface="Times New Roman" panose="02020603050405020304" pitchFamily="18" charset="0"/>
              </a:rPr>
              <a:t> заседания ТК 2 (28-29.</a:t>
            </a:r>
            <a:r>
              <a:rPr lang="en-US" altLang="ru-RU" sz="1800" dirty="0">
                <a:latin typeface="Arial" panose="020B0604020202020204" pitchFamily="34" charset="0"/>
                <a:cs typeface="Times New Roman" panose="02020603050405020304" pitchFamily="18" charset="0"/>
              </a:rPr>
              <a:t>09</a:t>
            </a:r>
            <a:r>
              <a:rPr lang="ru-RU" altLang="ru-RU" sz="1800" dirty="0">
                <a:latin typeface="Arial" panose="020B0604020202020204" pitchFamily="34" charset="0"/>
                <a:cs typeface="Times New Roman" panose="02020603050405020304" pitchFamily="18" charset="0"/>
              </a:rPr>
              <a:t>.2016, г. Ташкент, Узбекистан) представлены на </a:t>
            </a:r>
            <a:br>
              <a:rPr lang="ru-RU" altLang="ru-RU" sz="1800" dirty="0">
                <a:latin typeface="Arial" panose="020B0604020202020204" pitchFamily="34" charset="0"/>
                <a:cs typeface="Times New Roman" panose="02020603050405020304" pitchFamily="18" charset="0"/>
              </a:rPr>
            </a:br>
            <a:r>
              <a:rPr lang="ru-RU" altLang="ru-RU" sz="1800" dirty="0">
                <a:latin typeface="Arial" panose="020B0604020202020204" pitchFamily="34" charset="0"/>
                <a:cs typeface="Times New Roman" panose="02020603050405020304" pitchFamily="18" charset="0"/>
              </a:rPr>
              <a:t>27 заседании Комитета КООМЕТ</a:t>
            </a:r>
            <a:br>
              <a:rPr lang="ru-RU" altLang="ru-RU" sz="1800" dirty="0">
                <a:latin typeface="Arial" panose="020B0604020202020204" pitchFamily="34" charset="0"/>
                <a:cs typeface="Times New Roman" panose="02020603050405020304" pitchFamily="18" charset="0"/>
              </a:rPr>
            </a:br>
            <a:r>
              <a:rPr lang="ru-RU" altLang="ru-RU" sz="1800" dirty="0">
                <a:latin typeface="Arial" panose="020B0604020202020204" pitchFamily="34" charset="0"/>
                <a:cs typeface="Times New Roman" panose="02020603050405020304" pitchFamily="18" charset="0"/>
              </a:rPr>
              <a:t>(26-27 апреля 2017 г., г. Минск, Беларусь).</a:t>
            </a:r>
          </a:p>
        </p:txBody>
      </p:sp>
      <p:sp>
        <p:nvSpPr>
          <p:cNvPr id="5132" name="Прямоугольник 6"/>
          <p:cNvSpPr>
            <a:spLocks noChangeArrowheads="1"/>
          </p:cNvSpPr>
          <p:nvPr/>
        </p:nvSpPr>
        <p:spPr bwMode="auto">
          <a:xfrm>
            <a:off x="250825" y="5184775"/>
            <a:ext cx="91440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176213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en-US" altLang="ru-RU" sz="1800" b="1">
                <a:solidFill>
                  <a:srgbClr val="2267AC"/>
                </a:solidFill>
                <a:latin typeface="Arial" panose="020B0604020202020204" pitchFamily="34" charset="0"/>
              </a:rPr>
              <a:t>The </a:t>
            </a:r>
            <a:r>
              <a:rPr lang="ru-RU" altLang="ru-RU" sz="1800" b="1">
                <a:solidFill>
                  <a:srgbClr val="2267AC"/>
                </a:solidFill>
                <a:latin typeface="Arial" panose="020B0604020202020204" pitchFamily="34" charset="0"/>
              </a:rPr>
              <a:t>TC 2 «</a:t>
            </a:r>
            <a:r>
              <a:rPr lang="en-US" altLang="ru-RU" sz="1800" b="1">
                <a:solidFill>
                  <a:srgbClr val="2267AC"/>
                </a:solidFill>
                <a:latin typeface="Arial" panose="020B0604020202020204" pitchFamily="34" charset="0"/>
              </a:rPr>
              <a:t>Legal Metrology</a:t>
            </a:r>
            <a:r>
              <a:rPr lang="ru-RU" altLang="ru-RU" sz="1800" b="1">
                <a:solidFill>
                  <a:srgbClr val="2267AC"/>
                </a:solidFill>
                <a:latin typeface="Arial" panose="020B0604020202020204" pitchFamily="34" charset="0"/>
              </a:rPr>
              <a:t>»</a:t>
            </a:r>
            <a:r>
              <a:rPr lang="en-US" altLang="ru-RU" sz="1800" b="1">
                <a:solidFill>
                  <a:srgbClr val="2267AC"/>
                </a:solidFill>
                <a:latin typeface="Arial" panose="020B0604020202020204" pitchFamily="34" charset="0"/>
              </a:rPr>
              <a:t> </a:t>
            </a:r>
            <a:r>
              <a:rPr lang="ru-RU" altLang="ru-RU" sz="1800" b="1">
                <a:solidFill>
                  <a:srgbClr val="2267AC"/>
                </a:solidFill>
                <a:latin typeface="Arial" panose="020B0604020202020204" pitchFamily="34" charset="0"/>
              </a:rPr>
              <a:t>meeting was not held in 2017</a:t>
            </a:r>
            <a:r>
              <a:rPr lang="en-US" altLang="ru-RU" sz="1800" b="1">
                <a:solidFill>
                  <a:srgbClr val="2267AC"/>
                </a:solidFill>
                <a:latin typeface="Arial" panose="020B0604020202020204" pitchFamily="34" charset="0"/>
              </a:rPr>
              <a:t>.</a:t>
            </a:r>
            <a:endParaRPr lang="ru-RU" altLang="ru-RU" sz="1800" b="1">
              <a:solidFill>
                <a:srgbClr val="2267AC"/>
              </a:solidFill>
              <a:latin typeface="Arial" panose="020B0604020202020204" pitchFamily="34" charset="0"/>
            </a:endParaRPr>
          </a:p>
        </p:txBody>
      </p:sp>
      <p:pic>
        <p:nvPicPr>
          <p:cNvPr id="6157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2144" y="1922282"/>
            <a:ext cx="3070782" cy="2053973"/>
          </a:xfrm>
          <a:prstGeom prst="rect">
            <a:avLst/>
          </a:prstGeom>
          <a:noFill/>
          <a:ln>
            <a:noFill/>
          </a:ln>
          <a:effectLst>
            <a:glow rad="101600">
              <a:srgbClr val="2267AC">
                <a:alpha val="40000"/>
              </a:srgb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34" name="Прямоугольник 2"/>
          <p:cNvSpPr>
            <a:spLocks noChangeArrowheads="1"/>
          </p:cNvSpPr>
          <p:nvPr/>
        </p:nvSpPr>
        <p:spPr bwMode="auto">
          <a:xfrm>
            <a:off x="250825" y="4835525"/>
            <a:ext cx="91440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176213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ru-RU" altLang="ru-RU" sz="1800" b="1">
                <a:latin typeface="Arial" panose="020B0604020202020204" pitchFamily="34" charset="0"/>
                <a:cs typeface="Times New Roman" panose="02020603050405020304" pitchFamily="18" charset="0"/>
              </a:rPr>
              <a:t>В 2017 г. заседание ТК 2 «Законодательная метрология» не проводилось.</a:t>
            </a:r>
            <a:endParaRPr lang="en-US" altLang="ru-RU" sz="1800" b="1">
              <a:latin typeface="Arial" panose="020B06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135" name="Прямоугольник 6"/>
          <p:cNvSpPr>
            <a:spLocks noChangeArrowheads="1"/>
          </p:cNvSpPr>
          <p:nvPr/>
        </p:nvSpPr>
        <p:spPr bwMode="auto">
          <a:xfrm>
            <a:off x="66675" y="2930525"/>
            <a:ext cx="5589588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176213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 dirty="0" err="1">
                <a:solidFill>
                  <a:srgbClr val="2267AC"/>
                </a:solidFill>
                <a:latin typeface="Arial" panose="020B0604020202020204" pitchFamily="34" charset="0"/>
              </a:rPr>
              <a:t>The</a:t>
            </a:r>
            <a:r>
              <a:rPr lang="ru-RU" altLang="ru-RU" sz="1800" dirty="0">
                <a:solidFill>
                  <a:srgbClr val="2267AC"/>
                </a:solidFill>
                <a:latin typeface="Arial" panose="020B0604020202020204" pitchFamily="34" charset="0"/>
              </a:rPr>
              <a:t> </a:t>
            </a:r>
            <a:r>
              <a:rPr lang="ru-RU" altLang="ru-RU" sz="1800" dirty="0" err="1">
                <a:solidFill>
                  <a:srgbClr val="2267AC"/>
                </a:solidFill>
                <a:latin typeface="Arial" panose="020B0604020202020204" pitchFamily="34" charset="0"/>
              </a:rPr>
              <a:t>results</a:t>
            </a:r>
            <a:r>
              <a:rPr lang="ru-RU" altLang="ru-RU" sz="1800" dirty="0">
                <a:solidFill>
                  <a:srgbClr val="2267AC"/>
                </a:solidFill>
                <a:latin typeface="Arial" panose="020B0604020202020204" pitchFamily="34" charset="0"/>
              </a:rPr>
              <a:t> </a:t>
            </a:r>
            <a:r>
              <a:rPr lang="ru-RU" altLang="ru-RU" sz="1800" dirty="0" err="1">
                <a:solidFill>
                  <a:srgbClr val="2267AC"/>
                </a:solidFill>
                <a:latin typeface="Arial" panose="020B0604020202020204" pitchFamily="34" charset="0"/>
              </a:rPr>
              <a:t>of</a:t>
            </a:r>
            <a:r>
              <a:rPr lang="ru-RU" altLang="ru-RU" sz="1800" dirty="0">
                <a:solidFill>
                  <a:srgbClr val="2267AC"/>
                </a:solidFill>
                <a:latin typeface="Arial" panose="020B0604020202020204" pitchFamily="34" charset="0"/>
              </a:rPr>
              <a:t> </a:t>
            </a:r>
            <a:r>
              <a:rPr lang="ru-RU" altLang="ru-RU" sz="1800" dirty="0" err="1">
                <a:solidFill>
                  <a:srgbClr val="2267AC"/>
                </a:solidFill>
                <a:latin typeface="Arial" panose="020B0604020202020204" pitchFamily="34" charset="0"/>
              </a:rPr>
              <a:t>the</a:t>
            </a:r>
            <a:r>
              <a:rPr lang="ru-RU" altLang="ru-RU" sz="1800" dirty="0">
                <a:solidFill>
                  <a:srgbClr val="2267AC"/>
                </a:solidFill>
                <a:latin typeface="Arial" panose="020B0604020202020204" pitchFamily="34" charset="0"/>
              </a:rPr>
              <a:t> </a:t>
            </a:r>
            <a:r>
              <a:rPr lang="en-US" altLang="ru-RU" sz="1800" b="1" dirty="0">
                <a:solidFill>
                  <a:srgbClr val="2267AC"/>
                </a:solidFill>
                <a:latin typeface="Arial" panose="020B0604020202020204" pitchFamily="34" charset="0"/>
              </a:rPr>
              <a:t>17th</a:t>
            </a:r>
            <a:r>
              <a:rPr lang="en-US" altLang="ru-RU" sz="1800" dirty="0">
                <a:solidFill>
                  <a:srgbClr val="2267AC"/>
                </a:solidFill>
                <a:latin typeface="Arial" panose="020B0604020202020204" pitchFamily="34" charset="0"/>
              </a:rPr>
              <a:t> meeting of TC2 </a:t>
            </a:r>
            <a:br>
              <a:rPr lang="ru-RU" altLang="ru-RU" sz="1800" dirty="0">
                <a:solidFill>
                  <a:srgbClr val="2267AC"/>
                </a:solidFill>
                <a:latin typeface="Arial" panose="020B0604020202020204" pitchFamily="34" charset="0"/>
              </a:rPr>
            </a:br>
            <a:r>
              <a:rPr lang="en-US" altLang="ru-RU" sz="1800" dirty="0">
                <a:solidFill>
                  <a:srgbClr val="2267AC"/>
                </a:solidFill>
                <a:latin typeface="Arial" panose="020B0604020202020204" pitchFamily="34" charset="0"/>
              </a:rPr>
              <a:t>(28-29</a:t>
            </a:r>
            <a:r>
              <a:rPr lang="ru-RU" altLang="ru-RU" sz="1800" dirty="0">
                <a:solidFill>
                  <a:srgbClr val="2267AC"/>
                </a:solidFill>
                <a:latin typeface="Arial" panose="020B0604020202020204" pitchFamily="34" charset="0"/>
              </a:rPr>
              <a:t>.09.2</a:t>
            </a:r>
            <a:r>
              <a:rPr lang="en-US" altLang="ru-RU" sz="1800" dirty="0">
                <a:solidFill>
                  <a:srgbClr val="2267AC"/>
                </a:solidFill>
                <a:latin typeface="Arial" panose="020B0604020202020204" pitchFamily="34" charset="0"/>
              </a:rPr>
              <a:t>016, Tashkent, Uzbekistan) </a:t>
            </a:r>
            <a:r>
              <a:rPr lang="ru-RU" altLang="ru-RU" sz="1800" dirty="0" err="1">
                <a:solidFill>
                  <a:srgbClr val="2267AC"/>
                </a:solidFill>
                <a:latin typeface="Arial" panose="020B0604020202020204" pitchFamily="34" charset="0"/>
              </a:rPr>
              <a:t>were</a:t>
            </a:r>
            <a:r>
              <a:rPr lang="ru-RU" altLang="ru-RU" sz="1800" dirty="0">
                <a:solidFill>
                  <a:srgbClr val="2267AC"/>
                </a:solidFill>
                <a:latin typeface="Arial" panose="020B0604020202020204" pitchFamily="34" charset="0"/>
              </a:rPr>
              <a:t> </a:t>
            </a:r>
            <a:r>
              <a:rPr lang="ru-RU" altLang="ru-RU" sz="1800" dirty="0" err="1">
                <a:solidFill>
                  <a:srgbClr val="2267AC"/>
                </a:solidFill>
                <a:latin typeface="Arial" panose="020B0604020202020204" pitchFamily="34" charset="0"/>
              </a:rPr>
              <a:t>presented</a:t>
            </a:r>
            <a:r>
              <a:rPr lang="ru-RU" altLang="ru-RU" sz="1800" dirty="0">
                <a:solidFill>
                  <a:srgbClr val="2267AC"/>
                </a:solidFill>
                <a:latin typeface="Arial" panose="020B0604020202020204" pitchFamily="34" charset="0"/>
              </a:rPr>
              <a:t> </a:t>
            </a:r>
            <a:r>
              <a:rPr lang="ru-RU" altLang="ru-RU" sz="1800" dirty="0" err="1">
                <a:solidFill>
                  <a:srgbClr val="2267AC"/>
                </a:solidFill>
                <a:latin typeface="Arial" panose="020B0604020202020204" pitchFamily="34" charset="0"/>
              </a:rPr>
              <a:t>at</a:t>
            </a:r>
            <a:r>
              <a:rPr lang="ru-RU" altLang="ru-RU" sz="1800" dirty="0">
                <a:solidFill>
                  <a:srgbClr val="2267AC"/>
                </a:solidFill>
                <a:latin typeface="Arial" panose="020B0604020202020204" pitchFamily="34" charset="0"/>
              </a:rPr>
              <a:t> </a:t>
            </a:r>
            <a:r>
              <a:rPr lang="ru-RU" altLang="ru-RU" sz="1800" dirty="0" err="1">
                <a:solidFill>
                  <a:srgbClr val="2267AC"/>
                </a:solidFill>
                <a:latin typeface="Arial" panose="020B0604020202020204" pitchFamily="34" charset="0"/>
              </a:rPr>
              <a:t>the</a:t>
            </a:r>
            <a:r>
              <a:rPr lang="ru-RU" altLang="ru-RU" sz="1800" dirty="0">
                <a:solidFill>
                  <a:srgbClr val="2267AC"/>
                </a:solidFill>
                <a:latin typeface="Arial" panose="020B0604020202020204" pitchFamily="34" charset="0"/>
              </a:rPr>
              <a:t> 27</a:t>
            </a:r>
            <a:r>
              <a:rPr lang="ru-RU" altLang="ru-RU" sz="1800" baseline="30000" dirty="0">
                <a:solidFill>
                  <a:srgbClr val="2267AC"/>
                </a:solidFill>
                <a:latin typeface="Arial" panose="020B0604020202020204" pitchFamily="34" charset="0"/>
              </a:rPr>
              <a:t>th</a:t>
            </a:r>
            <a:r>
              <a:rPr lang="ru-RU" altLang="ru-RU" sz="1800" dirty="0">
                <a:solidFill>
                  <a:srgbClr val="2267AC"/>
                </a:solidFill>
                <a:latin typeface="Arial" panose="020B0604020202020204" pitchFamily="34" charset="0"/>
              </a:rPr>
              <a:t> COOMET </a:t>
            </a:r>
            <a:r>
              <a:rPr lang="ru-RU" altLang="ru-RU" sz="1800" dirty="0" err="1">
                <a:solidFill>
                  <a:srgbClr val="2267AC"/>
                </a:solidFill>
                <a:latin typeface="Arial" panose="020B0604020202020204" pitchFamily="34" charset="0"/>
              </a:rPr>
              <a:t>Committee</a:t>
            </a:r>
            <a:r>
              <a:rPr lang="ru-RU" altLang="ru-RU" sz="1800" dirty="0">
                <a:solidFill>
                  <a:srgbClr val="2267AC"/>
                </a:solidFill>
                <a:latin typeface="Arial" panose="020B0604020202020204" pitchFamily="34" charset="0"/>
              </a:rPr>
              <a:t> </a:t>
            </a:r>
            <a:r>
              <a:rPr lang="ru-RU" altLang="ru-RU" sz="1800" dirty="0" err="1">
                <a:solidFill>
                  <a:srgbClr val="2267AC"/>
                </a:solidFill>
                <a:latin typeface="Arial" panose="020B0604020202020204" pitchFamily="34" charset="0"/>
              </a:rPr>
              <a:t>meeting</a:t>
            </a:r>
            <a:r>
              <a:rPr lang="ru-RU" altLang="ru-RU" sz="1800" dirty="0">
                <a:solidFill>
                  <a:srgbClr val="2267AC"/>
                </a:solidFill>
                <a:latin typeface="Arial" panose="020B0604020202020204" pitchFamily="34" charset="0"/>
              </a:rPr>
              <a:t> (26-27 </a:t>
            </a:r>
            <a:r>
              <a:rPr lang="ru-RU" altLang="ru-RU" sz="1800" dirty="0" err="1">
                <a:solidFill>
                  <a:srgbClr val="2267AC"/>
                </a:solidFill>
                <a:latin typeface="Arial" panose="020B0604020202020204" pitchFamily="34" charset="0"/>
              </a:rPr>
              <a:t>April</a:t>
            </a:r>
            <a:r>
              <a:rPr lang="ru-RU" altLang="ru-RU" sz="1800" dirty="0">
                <a:solidFill>
                  <a:srgbClr val="2267AC"/>
                </a:solidFill>
                <a:latin typeface="Arial" panose="020B0604020202020204" pitchFamily="34" charset="0"/>
              </a:rPr>
              <a:t> 2017, </a:t>
            </a:r>
            <a:r>
              <a:rPr lang="ru-RU" altLang="ru-RU" sz="1800" dirty="0" err="1">
                <a:solidFill>
                  <a:srgbClr val="2267AC"/>
                </a:solidFill>
                <a:latin typeface="Arial" panose="020B0604020202020204" pitchFamily="34" charset="0"/>
              </a:rPr>
              <a:t>Minsk</a:t>
            </a:r>
            <a:r>
              <a:rPr lang="ru-RU" altLang="ru-RU" sz="1800" dirty="0">
                <a:solidFill>
                  <a:srgbClr val="2267AC"/>
                </a:solidFill>
                <a:latin typeface="Arial" panose="020B0604020202020204" pitchFamily="34" charset="0"/>
              </a:rPr>
              <a:t>, </a:t>
            </a:r>
            <a:r>
              <a:rPr lang="ru-RU" altLang="ru-RU" sz="1800" dirty="0" err="1">
                <a:solidFill>
                  <a:srgbClr val="2267AC"/>
                </a:solidFill>
                <a:latin typeface="Arial" panose="020B0604020202020204" pitchFamily="34" charset="0"/>
              </a:rPr>
              <a:t>Belarus</a:t>
            </a:r>
            <a:r>
              <a:rPr lang="ru-RU" altLang="ru-RU" sz="1800" dirty="0">
                <a:solidFill>
                  <a:srgbClr val="2267AC"/>
                </a:solidFill>
                <a:latin typeface="Arial" panose="020B0604020202020204" pitchFamily="34" charset="0"/>
              </a:rPr>
              <a:t>).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hteck 9"/>
          <p:cNvSpPr/>
          <p:nvPr/>
        </p:nvSpPr>
        <p:spPr>
          <a:xfrm>
            <a:off x="0" y="0"/>
            <a:ext cx="9144000" cy="1122363"/>
          </a:xfrm>
          <a:prstGeom prst="rect">
            <a:avLst/>
          </a:prstGeom>
          <a:gradFill flip="none" rotWithShape="1">
            <a:gsLst>
              <a:gs pos="0">
                <a:srgbClr val="009ED8"/>
              </a:gs>
              <a:gs pos="100000">
                <a:srgbClr val="97E4FF"/>
              </a:gs>
              <a:gs pos="0">
                <a:srgbClr val="009ED8">
                  <a:lumMod val="100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de-DE"/>
          </a:p>
        </p:txBody>
      </p:sp>
      <p:pic>
        <p:nvPicPr>
          <p:cNvPr id="6147" name="Picture 2" descr="D:\_daten\dienstliches\2014\ppt\PPT_HG_Folie_0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6281738"/>
            <a:ext cx="9144000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48" name="Textplatzhalter 13"/>
          <p:cNvSpPr txBox="1">
            <a:spLocks/>
          </p:cNvSpPr>
          <p:nvPr/>
        </p:nvSpPr>
        <p:spPr bwMode="auto">
          <a:xfrm>
            <a:off x="354013" y="6461125"/>
            <a:ext cx="3148012" cy="260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 defTabSz="45720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defTabSz="45720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defTabSz="4572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defTabSz="4572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defTabSz="4572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de-DE" altLang="ru-RU" sz="900">
                <a:latin typeface="Arial" panose="020B0604020202020204" pitchFamily="34" charset="0"/>
              </a:rPr>
              <a:t> Division Q „Scientific-technical cross-sectional tasks“</a:t>
            </a:r>
          </a:p>
        </p:txBody>
      </p:sp>
      <p:sp>
        <p:nvSpPr>
          <p:cNvPr id="6149" name="Textplatzhalter 13"/>
          <p:cNvSpPr txBox="1">
            <a:spLocks/>
          </p:cNvSpPr>
          <p:nvPr/>
        </p:nvSpPr>
        <p:spPr bwMode="auto">
          <a:xfrm>
            <a:off x="3052763" y="6461125"/>
            <a:ext cx="3113087" cy="260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 defTabSz="45720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defTabSz="45720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defTabSz="4572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defTabSz="4572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defTabSz="4572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de-DE" altLang="ru-RU" sz="900">
                <a:latin typeface="Arial" panose="020B0604020202020204" pitchFamily="34" charset="0"/>
              </a:rPr>
              <a:t>Report TC 2 Legal Metrology</a:t>
            </a:r>
          </a:p>
        </p:txBody>
      </p:sp>
      <p:sp>
        <p:nvSpPr>
          <p:cNvPr id="6150" name="Textfeld 19"/>
          <p:cNvSpPr txBox="1">
            <a:spLocks noChangeArrowheads="1"/>
          </p:cNvSpPr>
          <p:nvPr/>
        </p:nvSpPr>
        <p:spPr bwMode="auto">
          <a:xfrm>
            <a:off x="7415213" y="6477000"/>
            <a:ext cx="13716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de-DE" altLang="ru-RU" sz="900">
                <a:latin typeface="Arial" panose="020B0604020202020204" pitchFamily="34" charset="0"/>
              </a:rPr>
              <a:t>Seite </a:t>
            </a:r>
            <a:fld id="{1423702B-F51A-4A0D-A52A-5C3BBAA988CA}" type="slidenum">
              <a:rPr lang="de-DE" altLang="ru-RU" sz="900">
                <a:latin typeface="Arial" panose="020B0604020202020204" pitchFamily="34" charset="0"/>
              </a:rPr>
              <a:pPr algn="r" eaLnBrk="1" hangingPunct="1">
                <a:spcBef>
                  <a:spcPct val="0"/>
                </a:spcBef>
                <a:buFontTx/>
                <a:buNone/>
              </a:pPr>
              <a:t>5</a:t>
            </a:fld>
            <a:r>
              <a:rPr lang="de-DE" altLang="ru-RU" sz="900">
                <a:latin typeface="Arial" panose="020B0604020202020204" pitchFamily="34" charset="0"/>
              </a:rPr>
              <a:t> von 8</a:t>
            </a:r>
          </a:p>
        </p:txBody>
      </p:sp>
      <p:sp>
        <p:nvSpPr>
          <p:cNvPr id="21" name="Rechteck 20"/>
          <p:cNvSpPr/>
          <p:nvPr/>
        </p:nvSpPr>
        <p:spPr>
          <a:xfrm>
            <a:off x="0" y="6281738"/>
            <a:ext cx="9144000" cy="5857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de-DE" dirty="0">
              <a:solidFill>
                <a:srgbClr val="C00000"/>
              </a:solidFill>
            </a:endParaRPr>
          </a:p>
        </p:txBody>
      </p:sp>
      <p:sp>
        <p:nvSpPr>
          <p:cNvPr id="10" name="Rectangle 12"/>
          <p:cNvSpPr>
            <a:spLocks noChangeArrowheads="1"/>
          </p:cNvSpPr>
          <p:nvPr/>
        </p:nvSpPr>
        <p:spPr bwMode="auto">
          <a:xfrm>
            <a:off x="2300288" y="0"/>
            <a:ext cx="6843712" cy="1122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500"/>
              </a:spcAft>
              <a:defRPr/>
            </a:pPr>
            <a:r>
              <a:rPr lang="ru-RU" b="1" dirty="0">
                <a:latin typeface="Arial" panose="020B0604020202020204" pitchFamily="34" charset="0"/>
              </a:rPr>
              <a:t>Состояние проектов КООМЕТ в области</a:t>
            </a:r>
            <a:br>
              <a:rPr lang="ru-RU" b="1" dirty="0">
                <a:latin typeface="Arial" panose="020B0604020202020204" pitchFamily="34" charset="0"/>
              </a:rPr>
            </a:br>
            <a:r>
              <a:rPr lang="ru-RU" b="1" dirty="0">
                <a:latin typeface="Arial" panose="020B0604020202020204" pitchFamily="34" charset="0"/>
              </a:rPr>
              <a:t>«Законодательная метрология»</a:t>
            </a:r>
            <a:endParaRPr lang="en-US" b="1" dirty="0">
              <a:latin typeface="Arial" panose="020B0604020202020204" pitchFamily="34" charset="0"/>
            </a:endParaRPr>
          </a:p>
          <a:p>
            <a:pPr algn="ctr" eaLnBrk="1" fontAlgn="auto" hangingPunct="1">
              <a:spcBef>
                <a:spcPts val="50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rgbClr val="DB2B20"/>
                </a:solidFill>
                <a:latin typeface="Arial" panose="020B0604020202020204" pitchFamily="34" charset="0"/>
              </a:rPr>
              <a:t>Status the COOMET projects in Legal Metrology</a:t>
            </a:r>
            <a:endParaRPr lang="ru-RU" b="1" dirty="0">
              <a:solidFill>
                <a:srgbClr val="DB2B20"/>
              </a:solidFill>
              <a:latin typeface="Arial" panose="020B0604020202020204" pitchFamily="34" charset="0"/>
            </a:endParaRPr>
          </a:p>
        </p:txBody>
      </p:sp>
      <p:pic>
        <p:nvPicPr>
          <p:cNvPr id="6153" name="Picture 2" descr="http://www.coomet.org/images/coomet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76200"/>
            <a:ext cx="19050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20" name="Прямая соединительная линия 19"/>
          <p:cNvCxnSpPr/>
          <p:nvPr/>
        </p:nvCxnSpPr>
        <p:spPr>
          <a:xfrm flipV="1">
            <a:off x="3495675" y="700088"/>
            <a:ext cx="4452938" cy="12700"/>
          </a:xfrm>
          <a:prstGeom prst="line">
            <a:avLst/>
          </a:prstGeom>
          <a:ln w="38100">
            <a:solidFill>
              <a:srgbClr val="2167A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Прямоугольник 2"/>
          <p:cNvSpPr/>
          <p:nvPr/>
        </p:nvSpPr>
        <p:spPr>
          <a:xfrm>
            <a:off x="1588" y="1225550"/>
            <a:ext cx="9144000" cy="270827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176213" algn="just" eaLnBrk="1" hangingPunct="1">
              <a:defRPr/>
            </a:pPr>
            <a:r>
              <a:rPr lang="ru-RU" sz="1700" b="1" dirty="0">
                <a:latin typeface="Arial" panose="020B0604020202020204" pitchFamily="34" charset="0"/>
              </a:rPr>
              <a:t>Завершенные  проекты КООМЕТ (2017 – 2018):</a:t>
            </a:r>
            <a:endParaRPr lang="en-US" sz="1700" b="1" dirty="0">
              <a:latin typeface="Arial" panose="020B0604020202020204" pitchFamily="34" charset="0"/>
            </a:endParaRPr>
          </a:p>
          <a:p>
            <a:pPr indent="176213" algn="just" eaLnBrk="1" hangingPunct="1">
              <a:defRPr/>
            </a:pPr>
            <a:r>
              <a:rPr lang="en-US" sz="1700" dirty="0">
                <a:latin typeface="Arial" panose="020B0604020202020204" pitchFamily="34" charset="0"/>
              </a:rPr>
              <a:t>1) </a:t>
            </a:r>
            <a:r>
              <a:rPr lang="ru-RU" sz="1700" b="1" dirty="0">
                <a:latin typeface="Arial" panose="020B0604020202020204" pitchFamily="34" charset="0"/>
              </a:rPr>
              <a:t>550/RU/12 </a:t>
            </a:r>
            <a:r>
              <a:rPr lang="ru-RU" sz="1700" dirty="0">
                <a:latin typeface="Arial" panose="020B0604020202020204" pitchFamily="34" charset="0"/>
              </a:rPr>
              <a:t>(координатор – ВНИИМС, Россия):</a:t>
            </a:r>
            <a:r>
              <a:rPr lang="ru-RU" sz="1700" b="1" dirty="0">
                <a:latin typeface="Arial" panose="020B0604020202020204" pitchFamily="34" charset="0"/>
              </a:rPr>
              <a:t> </a:t>
            </a:r>
          </a:p>
          <a:p>
            <a:pPr algn="just" eaLnBrk="1" hangingPunct="1">
              <a:defRPr/>
            </a:pPr>
            <a:r>
              <a:rPr lang="ru-RU" sz="1700" b="1" dirty="0">
                <a:latin typeface="Arial" panose="020B0604020202020204" pitchFamily="34" charset="0"/>
              </a:rPr>
              <a:t>   </a:t>
            </a:r>
            <a:r>
              <a:rPr lang="ru-RU" sz="1700" i="1" dirty="0">
                <a:latin typeface="Arial" panose="020B0604020202020204" pitchFamily="34" charset="0"/>
              </a:rPr>
              <a:t>Подготовлен перевод международного словаря законодательной метрологии VIML.</a:t>
            </a:r>
          </a:p>
          <a:p>
            <a:pPr indent="176213" algn="just" eaLnBrk="1" hangingPunct="1">
              <a:defRPr/>
            </a:pPr>
            <a:r>
              <a:rPr lang="ru-RU" sz="1700" i="1" dirty="0">
                <a:latin typeface="Arial" panose="020B0604020202020204" pitchFamily="34" charset="0"/>
              </a:rPr>
              <a:t>Перевод направлен в страны-члены КООМЕТ для руководства в работе. </a:t>
            </a:r>
          </a:p>
          <a:p>
            <a:pPr indent="176213" algn="just" eaLnBrk="1" hangingPunct="1">
              <a:defRPr/>
            </a:pPr>
            <a:endParaRPr lang="ru-RU" sz="1700" dirty="0">
              <a:latin typeface="Arial" panose="020B0604020202020204" pitchFamily="34" charset="0"/>
            </a:endParaRPr>
          </a:p>
          <a:p>
            <a:pPr indent="176213" algn="just" eaLnBrk="1" hangingPunct="1">
              <a:defRPr/>
            </a:pPr>
            <a:r>
              <a:rPr lang="ru-RU" sz="1700" dirty="0">
                <a:latin typeface="Arial" panose="020B0604020202020204" pitchFamily="34" charset="0"/>
              </a:rPr>
              <a:t>2) </a:t>
            </a:r>
            <a:r>
              <a:rPr lang="ru-RU" sz="1700" b="1" dirty="0">
                <a:latin typeface="Arial" panose="020B0604020202020204" pitchFamily="34" charset="0"/>
              </a:rPr>
              <a:t>427/BY/08</a:t>
            </a:r>
            <a:r>
              <a:rPr lang="ru-RU" sz="1700" dirty="0">
                <a:latin typeface="Arial" panose="020B0604020202020204" pitchFamily="34" charset="0"/>
              </a:rPr>
              <a:t> (координатор – </a:t>
            </a:r>
            <a:r>
              <a:rPr lang="ru-RU" sz="1700" dirty="0" err="1">
                <a:latin typeface="Arial" panose="020B0604020202020204" pitchFamily="34" charset="0"/>
              </a:rPr>
              <a:t>БелГИМ</a:t>
            </a:r>
            <a:r>
              <a:rPr lang="ru-RU" sz="1700" dirty="0">
                <a:latin typeface="Arial" panose="020B0604020202020204" pitchFamily="34" charset="0"/>
              </a:rPr>
              <a:t>, Беларусь): </a:t>
            </a:r>
          </a:p>
          <a:p>
            <a:pPr indent="176213" algn="just" eaLnBrk="1" hangingPunct="1">
              <a:defRPr/>
            </a:pPr>
            <a:r>
              <a:rPr lang="ru-RU" sz="1700" i="1" dirty="0">
                <a:latin typeface="Arial" panose="020B0604020202020204" pitchFamily="34" charset="0"/>
              </a:rPr>
              <a:t>Подготовлен информационный обзор "Правила отнесения средств измерений к сфере законодательной метрологии". </a:t>
            </a:r>
            <a:r>
              <a:rPr lang="ru-RU" sz="1700" i="1" spc="-10" dirty="0">
                <a:latin typeface="Arial" panose="020B0604020202020204" pitchFamily="34" charset="0"/>
              </a:rPr>
              <a:t>Данный обзор рекомендован ТК 2 для использования в заинтересованных странах КООМЕТ в качестве справочной информации и размещен на портале КООМЕТ (страница ТК</a:t>
            </a:r>
            <a:r>
              <a:rPr lang="en-US" sz="1700" i="1" spc="-10" dirty="0">
                <a:latin typeface="Arial" panose="020B0604020202020204" pitchFamily="34" charset="0"/>
              </a:rPr>
              <a:t> </a:t>
            </a:r>
            <a:r>
              <a:rPr lang="ru-RU" sz="1700" i="1" spc="-10" dirty="0">
                <a:latin typeface="Arial" panose="020B0604020202020204" pitchFamily="34" charset="0"/>
              </a:rPr>
              <a:t>2).</a:t>
            </a:r>
            <a:r>
              <a:rPr lang="ru-RU" sz="1700" i="1" dirty="0">
                <a:latin typeface="Arial" panose="020B0604020202020204" pitchFamily="34" charset="0"/>
              </a:rPr>
              <a:t> </a:t>
            </a:r>
            <a:endParaRPr lang="ru-RU" sz="1700" i="1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1588" y="4152900"/>
            <a:ext cx="9144000" cy="244633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176213" algn="just" eaLnBrk="1" hangingPunct="1">
              <a:defRPr/>
            </a:pPr>
            <a:r>
              <a:rPr lang="en-US" sz="1700" b="1" dirty="0">
                <a:solidFill>
                  <a:srgbClr val="2267AC"/>
                </a:solidFill>
                <a:latin typeface="Arial" panose="020B0604020202020204" pitchFamily="34" charset="0"/>
              </a:rPr>
              <a:t>The following projects were finished in 2017-2018:</a:t>
            </a:r>
            <a:endParaRPr lang="ru-RU" sz="1700" b="1" dirty="0">
              <a:solidFill>
                <a:srgbClr val="2267AC"/>
              </a:solidFill>
              <a:latin typeface="Arial" panose="020B0604020202020204" pitchFamily="34" charset="0"/>
            </a:endParaRPr>
          </a:p>
          <a:p>
            <a:pPr indent="176213" algn="just" eaLnBrk="1" hangingPunct="1">
              <a:defRPr/>
            </a:pPr>
            <a:r>
              <a:rPr lang="en-US" sz="1700" dirty="0">
                <a:solidFill>
                  <a:srgbClr val="2267AC"/>
                </a:solidFill>
                <a:latin typeface="Arial" panose="020B0604020202020204" pitchFamily="34" charset="0"/>
              </a:rPr>
              <a:t>1) project </a:t>
            </a:r>
            <a:r>
              <a:rPr lang="en-US" sz="1700" b="1" dirty="0">
                <a:solidFill>
                  <a:srgbClr val="2267AC"/>
                </a:solidFill>
                <a:latin typeface="Arial" panose="020B0604020202020204" pitchFamily="34" charset="0"/>
              </a:rPr>
              <a:t>550/RU/12 </a:t>
            </a:r>
            <a:r>
              <a:rPr lang="en-US" sz="1700" dirty="0">
                <a:solidFill>
                  <a:srgbClr val="2267AC"/>
                </a:solidFill>
                <a:latin typeface="Arial" panose="020B0604020202020204" pitchFamily="34" charset="0"/>
              </a:rPr>
              <a:t>(coordinator – VNIIMS, Russia): </a:t>
            </a:r>
            <a:endParaRPr lang="ru-RU" sz="1700" dirty="0">
              <a:solidFill>
                <a:srgbClr val="2267AC"/>
              </a:solidFill>
              <a:latin typeface="Arial" panose="020B0604020202020204" pitchFamily="34" charset="0"/>
            </a:endParaRPr>
          </a:p>
          <a:p>
            <a:pPr algn="just" eaLnBrk="1" hangingPunct="1">
              <a:defRPr/>
            </a:pPr>
            <a:r>
              <a:rPr lang="ru-RU" sz="1700" i="1" dirty="0">
                <a:solidFill>
                  <a:srgbClr val="2267AC"/>
                </a:solidFill>
                <a:latin typeface="Arial" panose="020B0604020202020204" pitchFamily="34" charset="0"/>
              </a:rPr>
              <a:t>    </a:t>
            </a:r>
            <a:r>
              <a:rPr lang="en-US" sz="1700" i="1" dirty="0">
                <a:solidFill>
                  <a:srgbClr val="2267AC"/>
                </a:solidFill>
                <a:latin typeface="Arial" panose="020B0604020202020204" pitchFamily="34" charset="0"/>
              </a:rPr>
              <a:t>A translation of international vocabulary of legal metrology (VIML) is prepared.</a:t>
            </a:r>
            <a:endParaRPr lang="ru-RU" sz="1700" i="1" dirty="0">
              <a:solidFill>
                <a:srgbClr val="2267AC"/>
              </a:solidFill>
              <a:latin typeface="Arial" panose="020B0604020202020204" pitchFamily="34" charset="0"/>
            </a:endParaRPr>
          </a:p>
          <a:p>
            <a:pPr indent="176213" algn="just" eaLnBrk="1" hangingPunct="1">
              <a:defRPr/>
            </a:pPr>
            <a:r>
              <a:rPr lang="en-US" sz="1700" i="1" dirty="0">
                <a:solidFill>
                  <a:srgbClr val="2267AC"/>
                </a:solidFill>
                <a:latin typeface="Arial" panose="020B0604020202020204" pitchFamily="34" charset="0"/>
              </a:rPr>
              <a:t>Translation of VIML is circulated among C</a:t>
            </a:r>
            <a:r>
              <a:rPr lang="ru-RU" sz="1700" i="1" dirty="0">
                <a:solidFill>
                  <a:srgbClr val="2267AC"/>
                </a:solidFill>
                <a:latin typeface="Arial" panose="020B0604020202020204" pitchFamily="34" charset="0"/>
              </a:rPr>
              <a:t>ООМЕТ </a:t>
            </a:r>
            <a:r>
              <a:rPr lang="en-US" sz="1700" i="1" dirty="0">
                <a:solidFill>
                  <a:srgbClr val="2267AC"/>
                </a:solidFill>
                <a:latin typeface="Arial" panose="020B0604020202020204" pitchFamily="34" charset="0"/>
              </a:rPr>
              <a:t>members for practical use. </a:t>
            </a:r>
            <a:endParaRPr lang="ru-RU" sz="1700" i="1" dirty="0">
              <a:solidFill>
                <a:srgbClr val="2267AC"/>
              </a:solidFill>
              <a:latin typeface="Arial" panose="020B0604020202020204" pitchFamily="34" charset="0"/>
            </a:endParaRPr>
          </a:p>
          <a:p>
            <a:pPr algn="just" eaLnBrk="1" hangingPunct="1">
              <a:defRPr/>
            </a:pPr>
            <a:endParaRPr lang="ru-RU" sz="1700" dirty="0">
              <a:solidFill>
                <a:srgbClr val="2267AC"/>
              </a:solidFill>
              <a:latin typeface="Arial" panose="020B0604020202020204" pitchFamily="34" charset="0"/>
            </a:endParaRPr>
          </a:p>
          <a:p>
            <a:pPr indent="176213" algn="just" eaLnBrk="1" hangingPunct="1">
              <a:defRPr/>
            </a:pPr>
            <a:r>
              <a:rPr lang="en-US" sz="1700" dirty="0">
                <a:solidFill>
                  <a:srgbClr val="2267AC"/>
                </a:solidFill>
                <a:latin typeface="Arial" panose="020B0604020202020204" pitchFamily="34" charset="0"/>
              </a:rPr>
              <a:t>2) project</a:t>
            </a:r>
            <a:r>
              <a:rPr lang="en-US" sz="1700" b="1" dirty="0">
                <a:solidFill>
                  <a:srgbClr val="2267AC"/>
                </a:solidFill>
                <a:latin typeface="Arial" panose="020B0604020202020204" pitchFamily="34" charset="0"/>
              </a:rPr>
              <a:t> 427/BY/08</a:t>
            </a:r>
            <a:r>
              <a:rPr lang="en-US" sz="1700" dirty="0">
                <a:solidFill>
                  <a:srgbClr val="2267AC"/>
                </a:solidFill>
                <a:latin typeface="Arial" panose="020B0604020202020204" pitchFamily="34" charset="0"/>
              </a:rPr>
              <a:t> (coordinator – </a:t>
            </a:r>
            <a:r>
              <a:rPr lang="en-US" sz="1700" dirty="0" err="1">
                <a:solidFill>
                  <a:srgbClr val="2267AC"/>
                </a:solidFill>
                <a:latin typeface="Arial" panose="020B0604020202020204" pitchFamily="34" charset="0"/>
              </a:rPr>
              <a:t>BelGIM</a:t>
            </a:r>
            <a:r>
              <a:rPr lang="en-US" sz="1700" dirty="0">
                <a:solidFill>
                  <a:srgbClr val="2267AC"/>
                </a:solidFill>
                <a:latin typeface="Arial" panose="020B0604020202020204" pitchFamily="34" charset="0"/>
              </a:rPr>
              <a:t>, Belarus): </a:t>
            </a:r>
            <a:endParaRPr lang="ru-RU" sz="1700" dirty="0">
              <a:solidFill>
                <a:srgbClr val="2267AC"/>
              </a:solidFill>
              <a:latin typeface="Arial" panose="020B0604020202020204" pitchFamily="34" charset="0"/>
            </a:endParaRPr>
          </a:p>
          <a:p>
            <a:pPr indent="176213" algn="just" eaLnBrk="1" hangingPunct="1">
              <a:defRPr/>
            </a:pPr>
            <a:r>
              <a:rPr lang="en-US" sz="1700" i="1" dirty="0">
                <a:solidFill>
                  <a:srgbClr val="2267AC"/>
                </a:solidFill>
                <a:latin typeface="Arial" panose="020B0604020202020204" pitchFamily="34" charset="0"/>
              </a:rPr>
              <a:t>An overview under the title "Rules of assigning measuring instruments to the field of legal metrology" is prepared.</a:t>
            </a:r>
            <a:r>
              <a:rPr lang="ru-RU" sz="1700" i="1" dirty="0">
                <a:solidFill>
                  <a:srgbClr val="2267AC"/>
                </a:solidFill>
                <a:latin typeface="Arial" panose="020B0604020202020204" pitchFamily="34" charset="0"/>
              </a:rPr>
              <a:t> </a:t>
            </a:r>
            <a:r>
              <a:rPr lang="en-US" sz="1700" i="1" dirty="0">
                <a:solidFill>
                  <a:srgbClr val="2267AC"/>
                </a:solidFill>
                <a:latin typeface="Arial" panose="020B0604020202020204" pitchFamily="34" charset="0"/>
              </a:rPr>
              <a:t>The overview is recommended for practical use by </a:t>
            </a:r>
            <a:r>
              <a:rPr lang="ru-RU" sz="1700" i="1" dirty="0">
                <a:solidFill>
                  <a:srgbClr val="2267AC"/>
                </a:solidFill>
                <a:latin typeface="Arial" panose="020B0604020202020204" pitchFamily="34" charset="0"/>
              </a:rPr>
              <a:t>Т</a:t>
            </a:r>
            <a:r>
              <a:rPr lang="en-US" sz="1700" i="1" dirty="0">
                <a:solidFill>
                  <a:srgbClr val="2267AC"/>
                </a:solidFill>
                <a:latin typeface="Arial" panose="020B0604020202020204" pitchFamily="34" charset="0"/>
              </a:rPr>
              <a:t>C 2 members taking into account actual requirements of national legislation (web-page of </a:t>
            </a:r>
            <a:r>
              <a:rPr lang="ru-RU" sz="1700" i="1" dirty="0">
                <a:solidFill>
                  <a:srgbClr val="2267AC"/>
                </a:solidFill>
                <a:latin typeface="Arial" panose="020B0604020202020204" pitchFamily="34" charset="0"/>
              </a:rPr>
              <a:t>Т</a:t>
            </a:r>
            <a:r>
              <a:rPr lang="en-US" sz="1700" i="1" dirty="0">
                <a:solidFill>
                  <a:srgbClr val="2267AC"/>
                </a:solidFill>
                <a:latin typeface="Arial" panose="020B0604020202020204" pitchFamily="34" charset="0"/>
              </a:rPr>
              <a:t>C2). </a:t>
            </a:r>
            <a:endParaRPr lang="ru-RU" sz="1700" i="1" dirty="0">
              <a:solidFill>
                <a:srgbClr val="2267AC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hteck 9"/>
          <p:cNvSpPr/>
          <p:nvPr/>
        </p:nvSpPr>
        <p:spPr>
          <a:xfrm>
            <a:off x="0" y="0"/>
            <a:ext cx="9144000" cy="1122363"/>
          </a:xfrm>
          <a:prstGeom prst="rect">
            <a:avLst/>
          </a:prstGeom>
          <a:gradFill flip="none" rotWithShape="1">
            <a:gsLst>
              <a:gs pos="0">
                <a:srgbClr val="009ED8"/>
              </a:gs>
              <a:gs pos="100000">
                <a:srgbClr val="97E4FF"/>
              </a:gs>
              <a:gs pos="0">
                <a:srgbClr val="009ED8">
                  <a:lumMod val="100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de-DE"/>
          </a:p>
        </p:txBody>
      </p:sp>
      <p:pic>
        <p:nvPicPr>
          <p:cNvPr id="7171" name="Picture 2" descr="D:\_daten\dienstliches\2014\ppt\PPT_HG_Folie_0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6281738"/>
            <a:ext cx="9144000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2" name="Textplatzhalter 13"/>
          <p:cNvSpPr txBox="1">
            <a:spLocks/>
          </p:cNvSpPr>
          <p:nvPr/>
        </p:nvSpPr>
        <p:spPr bwMode="auto">
          <a:xfrm>
            <a:off x="354013" y="6461125"/>
            <a:ext cx="3148012" cy="260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 defTabSz="45720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defTabSz="45720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defTabSz="4572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defTabSz="4572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defTabSz="4572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de-DE" altLang="ru-RU" sz="900">
                <a:latin typeface="Arial" panose="020B0604020202020204" pitchFamily="34" charset="0"/>
              </a:rPr>
              <a:t> Division Q „Scientific-technical cross-sectional tasks“</a:t>
            </a:r>
          </a:p>
        </p:txBody>
      </p:sp>
      <p:sp>
        <p:nvSpPr>
          <p:cNvPr id="7173" name="Textplatzhalter 13"/>
          <p:cNvSpPr txBox="1">
            <a:spLocks/>
          </p:cNvSpPr>
          <p:nvPr/>
        </p:nvSpPr>
        <p:spPr bwMode="auto">
          <a:xfrm>
            <a:off x="3052763" y="6461125"/>
            <a:ext cx="3113087" cy="260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 defTabSz="45720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defTabSz="45720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defTabSz="4572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defTabSz="4572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defTabSz="4572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de-DE" altLang="ru-RU" sz="900">
                <a:latin typeface="Arial" panose="020B0604020202020204" pitchFamily="34" charset="0"/>
              </a:rPr>
              <a:t>Report TC 2 Legal Metrology</a:t>
            </a:r>
          </a:p>
        </p:txBody>
      </p:sp>
      <p:sp>
        <p:nvSpPr>
          <p:cNvPr id="7174" name="Textfeld 19"/>
          <p:cNvSpPr txBox="1">
            <a:spLocks noChangeArrowheads="1"/>
          </p:cNvSpPr>
          <p:nvPr/>
        </p:nvSpPr>
        <p:spPr bwMode="auto">
          <a:xfrm>
            <a:off x="7415213" y="6477000"/>
            <a:ext cx="13716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de-DE" altLang="ru-RU" sz="900">
                <a:latin typeface="Arial" panose="020B0604020202020204" pitchFamily="34" charset="0"/>
              </a:rPr>
              <a:t>Seite </a:t>
            </a:r>
            <a:fld id="{2169108E-1187-40B1-9550-04FCE421EDD2}" type="slidenum">
              <a:rPr lang="de-DE" altLang="ru-RU" sz="900">
                <a:latin typeface="Arial" panose="020B0604020202020204" pitchFamily="34" charset="0"/>
              </a:rPr>
              <a:pPr algn="r" eaLnBrk="1" hangingPunct="1">
                <a:spcBef>
                  <a:spcPct val="0"/>
                </a:spcBef>
                <a:buFontTx/>
                <a:buNone/>
              </a:pPr>
              <a:t>6</a:t>
            </a:fld>
            <a:r>
              <a:rPr lang="de-DE" altLang="ru-RU" sz="900">
                <a:latin typeface="Arial" panose="020B0604020202020204" pitchFamily="34" charset="0"/>
              </a:rPr>
              <a:t> von 8</a:t>
            </a:r>
          </a:p>
        </p:txBody>
      </p:sp>
      <p:sp>
        <p:nvSpPr>
          <p:cNvPr id="21" name="Rechteck 20"/>
          <p:cNvSpPr/>
          <p:nvPr/>
        </p:nvSpPr>
        <p:spPr>
          <a:xfrm>
            <a:off x="0" y="6281738"/>
            <a:ext cx="9144000" cy="5857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de-DE" dirty="0">
              <a:solidFill>
                <a:srgbClr val="C00000"/>
              </a:solidFill>
            </a:endParaRPr>
          </a:p>
        </p:txBody>
      </p:sp>
      <p:sp>
        <p:nvSpPr>
          <p:cNvPr id="10" name="Rectangle 12"/>
          <p:cNvSpPr>
            <a:spLocks noChangeArrowheads="1"/>
          </p:cNvSpPr>
          <p:nvPr/>
        </p:nvSpPr>
        <p:spPr bwMode="auto">
          <a:xfrm>
            <a:off x="2301875" y="-33338"/>
            <a:ext cx="6843713" cy="1122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200"/>
              </a:spcAft>
              <a:defRPr/>
            </a:pPr>
            <a:r>
              <a:rPr lang="ru-RU" b="1" dirty="0">
                <a:latin typeface="Arial" panose="020B0604020202020204" pitchFamily="34" charset="0"/>
              </a:rPr>
              <a:t>Выполняемые проекты КООМЕТ в рамках ПК 2.1 </a:t>
            </a:r>
            <a:endParaRPr lang="en-US" b="1" dirty="0">
              <a:latin typeface="Arial" panose="020B0604020202020204" pitchFamily="34" charset="0"/>
            </a:endParaRPr>
          </a:p>
          <a:p>
            <a:pPr algn="ctr" eaLnBrk="1" fontAlgn="auto" hangingPunct="1">
              <a:spcBef>
                <a:spcPts val="200"/>
              </a:spcBef>
              <a:spcAft>
                <a:spcPts val="0"/>
              </a:spcAft>
              <a:defRPr/>
            </a:pPr>
            <a:endParaRPr lang="en-US" sz="1100" b="1" dirty="0">
              <a:solidFill>
                <a:srgbClr val="DB2B20"/>
              </a:solidFill>
              <a:latin typeface="Arial" panose="020B0604020202020204" pitchFamily="34" charset="0"/>
            </a:endParaRPr>
          </a:p>
          <a:p>
            <a:pPr algn="ctr" eaLnBrk="1" fontAlgn="auto" hangingPunct="1">
              <a:spcBef>
                <a:spcPts val="20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rgbClr val="DB2B20"/>
                </a:solidFill>
                <a:latin typeface="Arial" panose="020B0604020202020204" pitchFamily="34" charset="0"/>
              </a:rPr>
              <a:t>COOMET projects under development</a:t>
            </a:r>
            <a:r>
              <a:rPr lang="ru-RU" b="1" dirty="0">
                <a:solidFill>
                  <a:srgbClr val="DB2B20"/>
                </a:solidFill>
                <a:latin typeface="Arial" panose="020B0604020202020204" pitchFamily="34" charset="0"/>
              </a:rPr>
              <a:t> </a:t>
            </a:r>
            <a:r>
              <a:rPr lang="en-US" b="1" dirty="0">
                <a:solidFill>
                  <a:srgbClr val="DB2B20"/>
                </a:solidFill>
                <a:latin typeface="Arial" panose="020B0604020202020204" pitchFamily="34" charset="0"/>
              </a:rPr>
              <a:t>in SC 2.1</a:t>
            </a:r>
            <a:endParaRPr lang="ru-RU" b="1" dirty="0">
              <a:solidFill>
                <a:srgbClr val="DB2B20"/>
              </a:solidFill>
              <a:latin typeface="Arial" panose="020B0604020202020204" pitchFamily="34" charset="0"/>
            </a:endParaRPr>
          </a:p>
        </p:txBody>
      </p:sp>
      <p:pic>
        <p:nvPicPr>
          <p:cNvPr id="7177" name="Picture 2" descr="http://www.coomet.org/images/coomet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76200"/>
            <a:ext cx="19050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20" name="Прямая соединительная линия 19"/>
          <p:cNvCxnSpPr/>
          <p:nvPr/>
        </p:nvCxnSpPr>
        <p:spPr>
          <a:xfrm flipH="1">
            <a:off x="2754313" y="565150"/>
            <a:ext cx="6032500" cy="6350"/>
          </a:xfrm>
          <a:prstGeom prst="line">
            <a:avLst/>
          </a:prstGeom>
          <a:ln w="38100">
            <a:solidFill>
              <a:srgbClr val="2167A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79" name="Прямоугольник 2"/>
          <p:cNvSpPr>
            <a:spLocks noChangeArrowheads="1"/>
          </p:cNvSpPr>
          <p:nvPr/>
        </p:nvSpPr>
        <p:spPr bwMode="auto">
          <a:xfrm>
            <a:off x="1107407" y="1833820"/>
            <a:ext cx="8035006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176213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800" dirty="0">
                <a:latin typeface="Arial" panose="020B0604020202020204" pitchFamily="34" charset="0"/>
              </a:rPr>
              <a:t>Проект</a:t>
            </a:r>
            <a:r>
              <a:rPr lang="ru-RU" altLang="ru-RU" sz="1800" b="1" dirty="0">
                <a:latin typeface="Arial" panose="020B0604020202020204" pitchFamily="34" charset="0"/>
              </a:rPr>
              <a:t> 629/RU/13</a:t>
            </a:r>
            <a:r>
              <a:rPr lang="ru-RU" altLang="ru-RU" sz="1800" dirty="0">
                <a:latin typeface="Arial" panose="020B0604020202020204" pitchFamily="34" charset="0"/>
              </a:rPr>
              <a:t> «Разработка предложений по оптимизации сферы госрегулирования в области законодательной метрологии в разных странах»</a:t>
            </a:r>
            <a:r>
              <a:rPr lang="ru-RU" altLang="ru-RU" sz="1800" b="1" dirty="0">
                <a:latin typeface="Arial" panose="020B0604020202020204" pitchFamily="34" charset="0"/>
              </a:rPr>
              <a:t> </a:t>
            </a:r>
            <a:r>
              <a:rPr lang="ru-RU" altLang="ru-RU" sz="1800" dirty="0">
                <a:latin typeface="Arial" panose="020B0604020202020204" pitchFamily="34" charset="0"/>
              </a:rPr>
              <a:t>(координатор – ВНИИМС, Россия): </a:t>
            </a:r>
          </a:p>
        </p:txBody>
      </p:sp>
      <p:sp>
        <p:nvSpPr>
          <p:cNvPr id="7180" name="Прямоугольник 6"/>
          <p:cNvSpPr>
            <a:spLocks noChangeArrowheads="1"/>
          </p:cNvSpPr>
          <p:nvPr/>
        </p:nvSpPr>
        <p:spPr bwMode="auto">
          <a:xfrm>
            <a:off x="-1588" y="4040149"/>
            <a:ext cx="8040605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176213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ru-RU" sz="1800" dirty="0">
                <a:solidFill>
                  <a:srgbClr val="2267AC"/>
                </a:solidFill>
                <a:latin typeface="Arial" panose="020B0604020202020204" pitchFamily="34" charset="0"/>
              </a:rPr>
              <a:t>Project </a:t>
            </a:r>
            <a:r>
              <a:rPr lang="en-US" altLang="ru-RU" sz="1800" b="1" dirty="0">
                <a:solidFill>
                  <a:srgbClr val="2267AC"/>
                </a:solidFill>
                <a:latin typeface="Arial" panose="020B0604020202020204" pitchFamily="34" charset="0"/>
              </a:rPr>
              <a:t>629/RU/13</a:t>
            </a:r>
            <a:r>
              <a:rPr lang="en-US" altLang="ru-RU" sz="1800" dirty="0">
                <a:solidFill>
                  <a:srgbClr val="2267AC"/>
                </a:solidFill>
                <a:latin typeface="Arial" panose="020B0604020202020204" pitchFamily="34" charset="0"/>
              </a:rPr>
              <a:t> </a:t>
            </a:r>
            <a:r>
              <a:rPr lang="ru-RU" altLang="ru-RU" sz="1800" dirty="0">
                <a:solidFill>
                  <a:srgbClr val="2267AC"/>
                </a:solidFill>
                <a:latin typeface="Arial" panose="020B0604020202020204" pitchFamily="34" charset="0"/>
              </a:rPr>
              <a:t>«</a:t>
            </a:r>
            <a:r>
              <a:rPr lang="en-US" altLang="ru-RU" sz="1800" dirty="0">
                <a:solidFill>
                  <a:srgbClr val="2267AC"/>
                </a:solidFill>
                <a:latin typeface="Arial" panose="020B0604020202020204" pitchFamily="34" charset="0"/>
              </a:rPr>
              <a:t>Development of proposals for optimization </a:t>
            </a:r>
            <a:br>
              <a:rPr lang="en-US" altLang="ru-RU" sz="1800" dirty="0">
                <a:solidFill>
                  <a:srgbClr val="2267AC"/>
                </a:solidFill>
                <a:latin typeface="Arial" panose="020B0604020202020204" pitchFamily="34" charset="0"/>
              </a:rPr>
            </a:br>
            <a:r>
              <a:rPr lang="en-US" altLang="ru-RU" sz="1800" dirty="0">
                <a:solidFill>
                  <a:srgbClr val="2267AC"/>
                </a:solidFill>
                <a:latin typeface="Arial" panose="020B0604020202020204" pitchFamily="34" charset="0"/>
              </a:rPr>
              <a:t>   of the legal metrology area specified in different member countries</a:t>
            </a:r>
            <a:r>
              <a:rPr lang="ru-RU" altLang="ru-RU" sz="1800" dirty="0">
                <a:solidFill>
                  <a:srgbClr val="2267AC"/>
                </a:solidFill>
                <a:latin typeface="Arial" panose="020B0604020202020204" pitchFamily="34" charset="0"/>
              </a:rPr>
              <a:t>»</a:t>
            </a:r>
            <a:r>
              <a:rPr lang="de-DE" altLang="ru-RU" sz="1800" dirty="0">
                <a:solidFill>
                  <a:srgbClr val="2267AC"/>
                </a:solidFill>
                <a:latin typeface="Arial" panose="020B0604020202020204" pitchFamily="34" charset="0"/>
              </a:rPr>
              <a:t> </a:t>
            </a:r>
          </a:p>
          <a:p>
            <a:pPr algn="just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ru-RU" sz="1800" dirty="0">
                <a:solidFill>
                  <a:srgbClr val="2267AC"/>
                </a:solidFill>
                <a:latin typeface="Arial" panose="020B0604020202020204" pitchFamily="34" charset="0"/>
              </a:rPr>
              <a:t>(coordinator – VNIIMS, Russia):  </a:t>
            </a:r>
            <a:endParaRPr lang="ru-RU" altLang="ru-RU" sz="1800" dirty="0">
              <a:solidFill>
                <a:srgbClr val="2267AC"/>
              </a:solidFill>
              <a:latin typeface="Arial" panose="020B0604020202020204" pitchFamily="34" charset="0"/>
            </a:endParaRPr>
          </a:p>
        </p:txBody>
      </p:sp>
      <p:sp>
        <p:nvSpPr>
          <p:cNvPr id="19" name="Прямоугольник 2"/>
          <p:cNvSpPr>
            <a:spLocks noChangeArrowheads="1"/>
          </p:cNvSpPr>
          <p:nvPr/>
        </p:nvSpPr>
        <p:spPr bwMode="auto">
          <a:xfrm>
            <a:off x="-1588" y="1198563"/>
            <a:ext cx="9144001" cy="553998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txBody>
          <a:bodyPr>
            <a:spAutoFit/>
          </a:bodyPr>
          <a:lstStyle>
            <a:lvl1pPr indent="176213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176213" indent="0" eaLnBrk="1" hangingPunct="1">
              <a:spcBef>
                <a:spcPct val="0"/>
              </a:spcBef>
              <a:buFont typeface="Arial" charset="0"/>
              <a:buNone/>
              <a:defRPr/>
            </a:pPr>
            <a:r>
              <a:rPr lang="ru-RU" altLang="ru-RU" sz="1500" b="1" dirty="0">
                <a:latin typeface="Arial" charset="0"/>
                <a:cs typeface="Arial" charset="0"/>
              </a:rPr>
              <a:t>ПК 2.1 «Гармонизация норм и правил в области законодательной метрологии» / </a:t>
            </a:r>
            <a:br>
              <a:rPr lang="ru-RU" altLang="ru-RU" sz="1500" b="1" dirty="0">
                <a:latin typeface="Arial" charset="0"/>
                <a:cs typeface="Arial" charset="0"/>
              </a:rPr>
            </a:br>
            <a:r>
              <a:rPr lang="en-US" altLang="ru-RU" sz="1500" b="1" dirty="0">
                <a:solidFill>
                  <a:srgbClr val="2267AC"/>
                </a:solidFill>
                <a:latin typeface="Arial" charset="0"/>
                <a:cs typeface="Arial" charset="0"/>
              </a:rPr>
              <a:t>SC 2.1 </a:t>
            </a:r>
            <a:r>
              <a:rPr lang="ru-RU" altLang="ru-RU" sz="1500" b="1" dirty="0">
                <a:solidFill>
                  <a:srgbClr val="2267AC"/>
                </a:solidFill>
                <a:latin typeface="Arial" charset="0"/>
                <a:cs typeface="Arial" charset="0"/>
              </a:rPr>
              <a:t>«</a:t>
            </a:r>
            <a:r>
              <a:rPr lang="en-US" altLang="ru-RU" sz="1500" b="1" dirty="0">
                <a:solidFill>
                  <a:srgbClr val="2267AC"/>
                </a:solidFill>
                <a:latin typeface="Arial" charset="0"/>
                <a:cs typeface="Arial" charset="0"/>
              </a:rPr>
              <a:t>Harmonization of Regulations and Norms in Legal Metrology</a:t>
            </a:r>
            <a:r>
              <a:rPr lang="ru-RU" altLang="ru-RU" sz="1500" b="1" dirty="0">
                <a:solidFill>
                  <a:srgbClr val="2267AC"/>
                </a:solidFill>
                <a:latin typeface="Arial" charset="0"/>
                <a:cs typeface="Arial" charset="0"/>
              </a:rPr>
              <a:t>»</a:t>
            </a:r>
            <a:endParaRPr lang="en-US" altLang="ru-RU" sz="1500" b="1" dirty="0">
              <a:solidFill>
                <a:srgbClr val="2267AC"/>
              </a:solidFill>
              <a:latin typeface="Arial" charset="0"/>
              <a:cs typeface="Arial" charset="0"/>
            </a:endParaRPr>
          </a:p>
        </p:txBody>
      </p:sp>
      <p:sp>
        <p:nvSpPr>
          <p:cNvPr id="2" name="Стрелка вправо с вырезом 1"/>
          <p:cNvSpPr/>
          <p:nvPr/>
        </p:nvSpPr>
        <p:spPr>
          <a:xfrm>
            <a:off x="237458" y="1771141"/>
            <a:ext cx="871536" cy="1060880"/>
          </a:xfrm>
          <a:prstGeom prst="notchedRightArrow">
            <a:avLst/>
          </a:prstGeom>
          <a:solidFill>
            <a:srgbClr val="2267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</a:p>
        </p:txBody>
      </p:sp>
      <p:sp>
        <p:nvSpPr>
          <p:cNvPr id="16" name="Стрелка вправо с вырезом 15"/>
          <p:cNvSpPr/>
          <p:nvPr/>
        </p:nvSpPr>
        <p:spPr>
          <a:xfrm flipH="1">
            <a:off x="8101013" y="3980419"/>
            <a:ext cx="871537" cy="1042789"/>
          </a:xfrm>
          <a:prstGeom prst="notchedRightArrow">
            <a:avLst/>
          </a:prstGeom>
          <a:solidFill>
            <a:srgbClr val="2267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0" y="2757150"/>
            <a:ext cx="914241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176213" algn="just" eaLnBrk="1" hangingPunct="1"/>
            <a:r>
              <a:rPr lang="ru-RU" altLang="ru-RU" sz="1800" i="1" dirty="0">
                <a:latin typeface="Arial" panose="020B0604020202020204" pitchFamily="34" charset="0"/>
              </a:rPr>
              <a:t>Уточненная анкета-вопросник направлена членам ТК2 и ПК2.1. Координатор должен подготовить обзор полученной информации.</a:t>
            </a:r>
          </a:p>
          <a:p>
            <a:pPr indent="176213" algn="just" eaLnBrk="1" hangingPunct="1"/>
            <a:r>
              <a:rPr lang="ru-RU" altLang="ru-RU" sz="1800" i="1" dirty="0">
                <a:latin typeface="Arial" panose="020B0604020202020204" pitchFamily="34" charset="0"/>
              </a:rPr>
              <a:t>Информация о ходе реализации проекта будет представлена на очередном заседании ТК 2 в 2018.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-1588" y="4998739"/>
            <a:ext cx="914400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176213" algn="just" eaLnBrk="1" hangingPunct="1"/>
            <a:r>
              <a:rPr lang="en-US" altLang="ru-RU" sz="1800" i="1" dirty="0">
                <a:solidFill>
                  <a:srgbClr val="2267AC"/>
                </a:solidFill>
                <a:latin typeface="Arial" panose="020B0604020202020204" pitchFamily="34" charset="0"/>
              </a:rPr>
              <a:t>A new application form was completed. Amended questionnaire was circulated among TC 2 and SC 2.1 members. Coordinator should prepare the amended questionnaire and circulate it among TC 2 and SC 2.1 members for completion. </a:t>
            </a:r>
            <a:r>
              <a:rPr lang="ru-RU" altLang="ru-RU" sz="1800" i="1" dirty="0" err="1">
                <a:solidFill>
                  <a:srgbClr val="2267AC"/>
                </a:solidFill>
                <a:latin typeface="Arial" panose="020B0604020202020204" pitchFamily="34" charset="0"/>
              </a:rPr>
              <a:t>The</a:t>
            </a:r>
            <a:r>
              <a:rPr lang="ru-RU" altLang="ru-RU" sz="1800" i="1" dirty="0">
                <a:solidFill>
                  <a:srgbClr val="2267AC"/>
                </a:solidFill>
                <a:latin typeface="Arial" panose="020B0604020202020204" pitchFamily="34" charset="0"/>
              </a:rPr>
              <a:t> </a:t>
            </a:r>
            <a:r>
              <a:rPr lang="ru-RU" altLang="ru-RU" sz="1800" i="1" dirty="0" err="1">
                <a:solidFill>
                  <a:srgbClr val="2267AC"/>
                </a:solidFill>
                <a:latin typeface="Arial" panose="020B0604020202020204" pitchFamily="34" charset="0"/>
              </a:rPr>
              <a:t>coordinator</a:t>
            </a:r>
            <a:r>
              <a:rPr lang="ru-RU" altLang="ru-RU" sz="1800" i="1" dirty="0">
                <a:solidFill>
                  <a:srgbClr val="2267AC"/>
                </a:solidFill>
                <a:latin typeface="Arial" panose="020B0604020202020204" pitchFamily="34" charset="0"/>
              </a:rPr>
              <a:t> </a:t>
            </a:r>
            <a:r>
              <a:rPr lang="ru-RU" altLang="ru-RU" sz="1800" i="1" dirty="0" err="1">
                <a:solidFill>
                  <a:srgbClr val="2267AC"/>
                </a:solidFill>
                <a:latin typeface="Arial" panose="020B0604020202020204" pitchFamily="34" charset="0"/>
              </a:rPr>
              <a:t>should</a:t>
            </a:r>
            <a:r>
              <a:rPr lang="ru-RU" altLang="ru-RU" sz="1800" i="1" dirty="0">
                <a:solidFill>
                  <a:srgbClr val="2267AC"/>
                </a:solidFill>
                <a:latin typeface="Arial" panose="020B0604020202020204" pitchFamily="34" charset="0"/>
              </a:rPr>
              <a:t> </a:t>
            </a:r>
            <a:r>
              <a:rPr lang="ru-RU" altLang="ru-RU" sz="1800" i="1" dirty="0" err="1">
                <a:solidFill>
                  <a:srgbClr val="2267AC"/>
                </a:solidFill>
                <a:latin typeface="Arial" panose="020B0604020202020204" pitchFamily="34" charset="0"/>
              </a:rPr>
              <a:t>prepare</a:t>
            </a:r>
            <a:r>
              <a:rPr lang="ru-RU" altLang="ru-RU" sz="1800" i="1" dirty="0">
                <a:solidFill>
                  <a:srgbClr val="2267AC"/>
                </a:solidFill>
                <a:latin typeface="Arial" panose="020B0604020202020204" pitchFamily="34" charset="0"/>
              </a:rPr>
              <a:t> </a:t>
            </a:r>
            <a:r>
              <a:rPr lang="ru-RU" altLang="ru-RU" sz="1800" i="1" dirty="0" err="1">
                <a:solidFill>
                  <a:srgbClr val="2267AC"/>
                </a:solidFill>
                <a:latin typeface="Arial" panose="020B0604020202020204" pitchFamily="34" charset="0"/>
              </a:rPr>
              <a:t>an</a:t>
            </a:r>
            <a:r>
              <a:rPr lang="ru-RU" altLang="ru-RU" sz="1800" i="1" dirty="0">
                <a:solidFill>
                  <a:srgbClr val="2267AC"/>
                </a:solidFill>
                <a:latin typeface="Arial" panose="020B0604020202020204" pitchFamily="34" charset="0"/>
              </a:rPr>
              <a:t> </a:t>
            </a:r>
            <a:r>
              <a:rPr lang="ru-RU" altLang="ru-RU" sz="1800" i="1" dirty="0" err="1">
                <a:solidFill>
                  <a:srgbClr val="2267AC"/>
                </a:solidFill>
                <a:latin typeface="Arial" panose="020B0604020202020204" pitchFamily="34" charset="0"/>
              </a:rPr>
              <a:t>overview</a:t>
            </a:r>
            <a:r>
              <a:rPr lang="ru-RU" altLang="ru-RU" sz="1800" i="1" dirty="0">
                <a:solidFill>
                  <a:srgbClr val="2267AC"/>
                </a:solidFill>
                <a:latin typeface="Arial" panose="020B0604020202020204" pitchFamily="34" charset="0"/>
              </a:rPr>
              <a:t> </a:t>
            </a:r>
            <a:r>
              <a:rPr lang="ru-RU" altLang="ru-RU" sz="1800" i="1" dirty="0" err="1">
                <a:solidFill>
                  <a:srgbClr val="2267AC"/>
                </a:solidFill>
                <a:latin typeface="Arial" panose="020B0604020202020204" pitchFamily="34" charset="0"/>
              </a:rPr>
              <a:t>of</a:t>
            </a:r>
            <a:r>
              <a:rPr lang="ru-RU" altLang="ru-RU" sz="1800" i="1" dirty="0">
                <a:solidFill>
                  <a:srgbClr val="2267AC"/>
                </a:solidFill>
                <a:latin typeface="Arial" panose="020B0604020202020204" pitchFamily="34" charset="0"/>
              </a:rPr>
              <a:t> </a:t>
            </a:r>
            <a:r>
              <a:rPr lang="ru-RU" altLang="ru-RU" sz="1800" i="1" dirty="0" err="1">
                <a:solidFill>
                  <a:srgbClr val="2267AC"/>
                </a:solidFill>
                <a:latin typeface="Arial" panose="020B0604020202020204" pitchFamily="34" charset="0"/>
              </a:rPr>
              <a:t>the</a:t>
            </a:r>
            <a:r>
              <a:rPr lang="ru-RU" altLang="ru-RU" sz="1800" i="1" dirty="0">
                <a:solidFill>
                  <a:srgbClr val="2267AC"/>
                </a:solidFill>
                <a:latin typeface="Arial" panose="020B0604020202020204" pitchFamily="34" charset="0"/>
              </a:rPr>
              <a:t> </a:t>
            </a:r>
            <a:r>
              <a:rPr lang="ru-RU" altLang="ru-RU" sz="1800" i="1" dirty="0" err="1">
                <a:solidFill>
                  <a:srgbClr val="2267AC"/>
                </a:solidFill>
                <a:latin typeface="Arial" panose="020B0604020202020204" pitchFamily="34" charset="0"/>
              </a:rPr>
              <a:t>information</a:t>
            </a:r>
            <a:r>
              <a:rPr lang="ru-RU" altLang="ru-RU" sz="1800" i="1" dirty="0">
                <a:solidFill>
                  <a:srgbClr val="2267AC"/>
                </a:solidFill>
                <a:latin typeface="Arial" panose="020B0604020202020204" pitchFamily="34" charset="0"/>
              </a:rPr>
              <a:t> </a:t>
            </a:r>
            <a:r>
              <a:rPr lang="ru-RU" altLang="ru-RU" sz="1800" i="1" dirty="0" err="1">
                <a:solidFill>
                  <a:srgbClr val="2267AC"/>
                </a:solidFill>
                <a:latin typeface="Arial" panose="020B0604020202020204" pitchFamily="34" charset="0"/>
              </a:rPr>
              <a:t>received</a:t>
            </a:r>
            <a:r>
              <a:rPr lang="ru-RU" altLang="ru-RU" sz="1800" i="1" dirty="0">
                <a:solidFill>
                  <a:srgbClr val="2267AC"/>
                </a:solidFill>
                <a:latin typeface="Arial" panose="020B0604020202020204" pitchFamily="34" charset="0"/>
              </a:rPr>
              <a:t>.</a:t>
            </a:r>
          </a:p>
          <a:p>
            <a:pPr indent="176213" algn="just" eaLnBrk="1" hangingPunct="1"/>
            <a:r>
              <a:rPr lang="en-US" altLang="ru-RU" sz="1800" i="1" dirty="0">
                <a:solidFill>
                  <a:srgbClr val="2267AC"/>
                </a:solidFill>
                <a:latin typeface="Arial" panose="020B0604020202020204" pitchFamily="34" charset="0"/>
              </a:rPr>
              <a:t>The information about realization of the CООМЕТ project will be presented by coordinators at the next TC 2 meeting in 2018.</a:t>
            </a:r>
            <a:endParaRPr lang="ru-RU" altLang="ru-RU" sz="1800" i="1" dirty="0">
              <a:solidFill>
                <a:srgbClr val="2267AC"/>
              </a:solidFill>
              <a:latin typeface="Arial" panose="020B0604020202020204" pitchFamily="34" charset="0"/>
            </a:endParaRPr>
          </a:p>
          <a:p>
            <a:endParaRPr lang="ru-RU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hteck 9"/>
          <p:cNvSpPr/>
          <p:nvPr/>
        </p:nvSpPr>
        <p:spPr>
          <a:xfrm>
            <a:off x="0" y="0"/>
            <a:ext cx="9144000" cy="1122363"/>
          </a:xfrm>
          <a:prstGeom prst="rect">
            <a:avLst/>
          </a:prstGeom>
          <a:gradFill flip="none" rotWithShape="1">
            <a:gsLst>
              <a:gs pos="0">
                <a:srgbClr val="009ED8"/>
              </a:gs>
              <a:gs pos="100000">
                <a:srgbClr val="97E4FF"/>
              </a:gs>
              <a:gs pos="0">
                <a:srgbClr val="009ED8">
                  <a:lumMod val="100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de-DE"/>
          </a:p>
        </p:txBody>
      </p:sp>
      <p:pic>
        <p:nvPicPr>
          <p:cNvPr id="8195" name="Picture 2" descr="D:\_daten\dienstliches\2014\ppt\PPT_HG_Folie_0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6281738"/>
            <a:ext cx="9144000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6" name="Textplatzhalter 13"/>
          <p:cNvSpPr txBox="1">
            <a:spLocks/>
          </p:cNvSpPr>
          <p:nvPr/>
        </p:nvSpPr>
        <p:spPr bwMode="auto">
          <a:xfrm>
            <a:off x="354013" y="6461125"/>
            <a:ext cx="3148012" cy="260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 defTabSz="45720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defTabSz="45720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defTabSz="4572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defTabSz="4572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defTabSz="4572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de-DE" altLang="ru-RU" sz="900">
                <a:latin typeface="Arial" panose="020B0604020202020204" pitchFamily="34" charset="0"/>
              </a:rPr>
              <a:t> Division Q „Scientific-technical cross-sectional tasks“</a:t>
            </a:r>
          </a:p>
        </p:txBody>
      </p:sp>
      <p:sp>
        <p:nvSpPr>
          <p:cNvPr id="8197" name="Textplatzhalter 13"/>
          <p:cNvSpPr txBox="1">
            <a:spLocks/>
          </p:cNvSpPr>
          <p:nvPr/>
        </p:nvSpPr>
        <p:spPr bwMode="auto">
          <a:xfrm>
            <a:off x="3052763" y="6461125"/>
            <a:ext cx="3113087" cy="260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 defTabSz="45720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defTabSz="45720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defTabSz="4572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defTabSz="4572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defTabSz="4572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de-DE" altLang="ru-RU" sz="900">
                <a:latin typeface="Arial" panose="020B0604020202020204" pitchFamily="34" charset="0"/>
              </a:rPr>
              <a:t>Report TC 2 Legal Metrology</a:t>
            </a:r>
          </a:p>
        </p:txBody>
      </p:sp>
      <p:sp>
        <p:nvSpPr>
          <p:cNvPr id="8198" name="Textfeld 19"/>
          <p:cNvSpPr txBox="1">
            <a:spLocks noChangeArrowheads="1"/>
          </p:cNvSpPr>
          <p:nvPr/>
        </p:nvSpPr>
        <p:spPr bwMode="auto">
          <a:xfrm>
            <a:off x="7415213" y="6477000"/>
            <a:ext cx="13716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de-DE" altLang="ru-RU" sz="900">
                <a:latin typeface="Arial" panose="020B0604020202020204" pitchFamily="34" charset="0"/>
              </a:rPr>
              <a:t>Seite </a:t>
            </a:r>
            <a:fld id="{0581EDA9-B45E-461A-8D54-EFED1E1EE19D}" type="slidenum">
              <a:rPr lang="de-DE" altLang="ru-RU" sz="900">
                <a:latin typeface="Arial" panose="020B0604020202020204" pitchFamily="34" charset="0"/>
              </a:rPr>
              <a:pPr algn="r" eaLnBrk="1" hangingPunct="1">
                <a:spcBef>
                  <a:spcPct val="0"/>
                </a:spcBef>
                <a:buFontTx/>
                <a:buNone/>
              </a:pPr>
              <a:t>7</a:t>
            </a:fld>
            <a:r>
              <a:rPr lang="de-DE" altLang="ru-RU" sz="900">
                <a:latin typeface="Arial" panose="020B0604020202020204" pitchFamily="34" charset="0"/>
              </a:rPr>
              <a:t> von 8</a:t>
            </a:r>
          </a:p>
        </p:txBody>
      </p:sp>
      <p:sp>
        <p:nvSpPr>
          <p:cNvPr id="21" name="Rechteck 20"/>
          <p:cNvSpPr/>
          <p:nvPr/>
        </p:nvSpPr>
        <p:spPr>
          <a:xfrm>
            <a:off x="-1588" y="6281738"/>
            <a:ext cx="9144000" cy="5857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de-DE" dirty="0">
              <a:solidFill>
                <a:srgbClr val="C00000"/>
              </a:solidFill>
            </a:endParaRPr>
          </a:p>
        </p:txBody>
      </p:sp>
      <p:pic>
        <p:nvPicPr>
          <p:cNvPr id="8200" name="Picture 2" descr="http://www.coomet.org/images/coomet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76200"/>
            <a:ext cx="19050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20" name="Прямая соединительная линия 19"/>
          <p:cNvCxnSpPr/>
          <p:nvPr/>
        </p:nvCxnSpPr>
        <p:spPr>
          <a:xfrm flipV="1">
            <a:off x="3495675" y="571500"/>
            <a:ext cx="4452938" cy="12700"/>
          </a:xfrm>
          <a:prstGeom prst="line">
            <a:avLst/>
          </a:prstGeom>
          <a:ln w="38100">
            <a:solidFill>
              <a:srgbClr val="2167A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202" name="Прямоугольник 2"/>
          <p:cNvSpPr>
            <a:spLocks noChangeArrowheads="1"/>
          </p:cNvSpPr>
          <p:nvPr/>
        </p:nvSpPr>
        <p:spPr bwMode="auto">
          <a:xfrm>
            <a:off x="1107407" y="1769190"/>
            <a:ext cx="8035006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176213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ru-RU" altLang="ru-RU" sz="1800" dirty="0">
                <a:latin typeface="Arial" panose="020B0604020202020204" pitchFamily="34" charset="0"/>
              </a:rPr>
              <a:t>Проект</a:t>
            </a:r>
            <a:r>
              <a:rPr lang="ru-RU" altLang="ru-RU" sz="1800" b="1" dirty="0">
                <a:latin typeface="Arial" panose="020B0604020202020204" pitchFamily="34" charset="0"/>
              </a:rPr>
              <a:t> 715/</a:t>
            </a:r>
            <a:r>
              <a:rPr lang="en-US" altLang="ru-RU" sz="1800" b="1" dirty="0">
                <a:latin typeface="Arial" panose="020B0604020202020204" pitchFamily="34" charset="0"/>
              </a:rPr>
              <a:t>BY</a:t>
            </a:r>
            <a:r>
              <a:rPr lang="ru-RU" altLang="ru-RU" sz="1800" b="1" dirty="0">
                <a:latin typeface="Arial" panose="020B0604020202020204" pitchFamily="34" charset="0"/>
              </a:rPr>
              <a:t>/17 </a:t>
            </a:r>
            <a:r>
              <a:rPr lang="ru-RU" altLang="ru-RU" sz="1800" dirty="0">
                <a:latin typeface="Arial" panose="020B0604020202020204" pitchFamily="34" charset="0"/>
              </a:rPr>
              <a:t>«Перевод документа </a:t>
            </a:r>
            <a:r>
              <a:rPr lang="en-US" altLang="ru-RU" sz="1800" dirty="0">
                <a:latin typeface="Arial" panose="020B0604020202020204" pitchFamily="34" charset="0"/>
              </a:rPr>
              <a:t>OIML G </a:t>
            </a:r>
            <a:r>
              <a:rPr lang="ru-RU" altLang="ru-RU" sz="1800" dirty="0">
                <a:latin typeface="Arial" panose="020B0604020202020204" pitchFamily="34" charset="0"/>
              </a:rPr>
              <a:t>19:2017 «Роль неопределенности измерений в принятии решений об оценке соответствия в области законодательной метрологии»</a:t>
            </a:r>
            <a:br>
              <a:rPr lang="en-US" altLang="ru-RU" sz="1800" dirty="0">
                <a:latin typeface="Arial" panose="020B0604020202020204" pitchFamily="34" charset="0"/>
              </a:rPr>
            </a:br>
            <a:r>
              <a:rPr lang="ru-RU" altLang="ru-RU" sz="1800" dirty="0">
                <a:latin typeface="Arial" panose="020B0604020202020204" pitchFamily="34" charset="0"/>
              </a:rPr>
              <a:t>(координатор – </a:t>
            </a:r>
            <a:r>
              <a:rPr lang="ru-RU" altLang="ru-RU" sz="1800" dirty="0" err="1">
                <a:latin typeface="Arial" panose="020B0604020202020204" pitchFamily="34" charset="0"/>
              </a:rPr>
              <a:t>БелГИМ</a:t>
            </a:r>
            <a:r>
              <a:rPr lang="ru-RU" altLang="ru-RU" sz="1800" dirty="0">
                <a:latin typeface="Arial" panose="020B0604020202020204" pitchFamily="34" charset="0"/>
              </a:rPr>
              <a:t>, Беларусь). </a:t>
            </a:r>
          </a:p>
        </p:txBody>
      </p:sp>
      <p:sp>
        <p:nvSpPr>
          <p:cNvPr id="8203" name="Прямоугольник 6"/>
          <p:cNvSpPr>
            <a:spLocks noChangeArrowheads="1"/>
          </p:cNvSpPr>
          <p:nvPr/>
        </p:nvSpPr>
        <p:spPr bwMode="auto">
          <a:xfrm>
            <a:off x="-1588" y="4368879"/>
            <a:ext cx="8040605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176213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en-US" altLang="ru-RU" sz="1800" dirty="0">
                <a:solidFill>
                  <a:srgbClr val="2267AC"/>
                </a:solidFill>
                <a:latin typeface="Arial" panose="020B0604020202020204" pitchFamily="34" charset="0"/>
              </a:rPr>
              <a:t>Project </a:t>
            </a:r>
            <a:r>
              <a:rPr lang="en-US" altLang="ru-RU" sz="1800" b="1" dirty="0">
                <a:solidFill>
                  <a:srgbClr val="2267AC"/>
                </a:solidFill>
                <a:latin typeface="Arial" panose="020B0604020202020204" pitchFamily="34" charset="0"/>
              </a:rPr>
              <a:t>715/BY/17 </a:t>
            </a:r>
            <a:r>
              <a:rPr lang="ru-RU" altLang="ru-RU" sz="1800" b="1" dirty="0">
                <a:solidFill>
                  <a:srgbClr val="2267AC"/>
                </a:solidFill>
                <a:latin typeface="Arial" panose="020B0604020202020204" pitchFamily="34" charset="0"/>
              </a:rPr>
              <a:t>«</a:t>
            </a:r>
            <a:r>
              <a:rPr lang="en-US" altLang="ru-RU" sz="1800" dirty="0">
                <a:solidFill>
                  <a:srgbClr val="2267AC"/>
                </a:solidFill>
                <a:latin typeface="Arial" panose="020B0604020202020204" pitchFamily="34" charset="0"/>
              </a:rPr>
              <a:t>Translation of OIML G 19:2017 «The role of measurement uncertainty in conformity assessment decisions in legal metrology</a:t>
            </a:r>
            <a:r>
              <a:rPr lang="ru-RU" altLang="ru-RU" sz="1800" dirty="0">
                <a:solidFill>
                  <a:srgbClr val="2267AC"/>
                </a:solidFill>
                <a:latin typeface="Arial" panose="020B0604020202020204" pitchFamily="34" charset="0"/>
              </a:rPr>
              <a:t>»</a:t>
            </a:r>
            <a:r>
              <a:rPr lang="en-US" altLang="ru-RU" sz="1800" dirty="0">
                <a:solidFill>
                  <a:srgbClr val="2267AC"/>
                </a:solidFill>
                <a:latin typeface="Arial" panose="020B0604020202020204" pitchFamily="34" charset="0"/>
              </a:rPr>
              <a:t> (coordinator – </a:t>
            </a:r>
            <a:r>
              <a:rPr lang="en-US" altLang="ru-RU" sz="1800" dirty="0" err="1">
                <a:solidFill>
                  <a:srgbClr val="2267AC"/>
                </a:solidFill>
                <a:latin typeface="Arial" panose="020B0604020202020204" pitchFamily="34" charset="0"/>
              </a:rPr>
              <a:t>BelGIM</a:t>
            </a:r>
            <a:r>
              <a:rPr lang="en-US" altLang="ru-RU" sz="1800" dirty="0">
                <a:solidFill>
                  <a:srgbClr val="2267AC"/>
                </a:solidFill>
                <a:latin typeface="Arial" panose="020B0604020202020204" pitchFamily="34" charset="0"/>
              </a:rPr>
              <a:t>, Belarus). </a:t>
            </a:r>
            <a:endParaRPr lang="ru-RU" altLang="ru-RU" sz="1800" dirty="0">
              <a:solidFill>
                <a:srgbClr val="2267AC"/>
              </a:solidFill>
              <a:latin typeface="Arial" panose="020B0604020202020204" pitchFamily="34" charset="0"/>
            </a:endParaRPr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2301875" y="-33338"/>
            <a:ext cx="6843713" cy="1122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200"/>
              </a:spcAft>
              <a:defRPr/>
            </a:pPr>
            <a:r>
              <a:rPr lang="ru-RU" b="1" dirty="0">
                <a:latin typeface="Arial" panose="020B0604020202020204" pitchFamily="34" charset="0"/>
              </a:rPr>
              <a:t>Выполняемые проекты КООМЕТ в рамках ПК 2.1 </a:t>
            </a:r>
            <a:endParaRPr lang="en-US" b="1" dirty="0">
              <a:latin typeface="Arial" panose="020B0604020202020204" pitchFamily="34" charset="0"/>
            </a:endParaRPr>
          </a:p>
          <a:p>
            <a:pPr algn="ctr" eaLnBrk="1" fontAlgn="auto" hangingPunct="1">
              <a:spcBef>
                <a:spcPts val="200"/>
              </a:spcBef>
              <a:spcAft>
                <a:spcPts val="0"/>
              </a:spcAft>
              <a:defRPr/>
            </a:pPr>
            <a:endParaRPr lang="en-US" sz="1100" b="1" dirty="0">
              <a:solidFill>
                <a:srgbClr val="DB2B20"/>
              </a:solidFill>
              <a:latin typeface="Arial" panose="020B0604020202020204" pitchFamily="34" charset="0"/>
            </a:endParaRPr>
          </a:p>
          <a:p>
            <a:pPr algn="ctr" eaLnBrk="1" fontAlgn="auto" hangingPunct="1">
              <a:spcBef>
                <a:spcPts val="20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rgbClr val="DB2B20"/>
                </a:solidFill>
                <a:latin typeface="Arial" panose="020B0604020202020204" pitchFamily="34" charset="0"/>
              </a:rPr>
              <a:t>COOMET projects under development</a:t>
            </a:r>
            <a:r>
              <a:rPr lang="ru-RU" b="1" dirty="0">
                <a:solidFill>
                  <a:srgbClr val="DB2B20"/>
                </a:solidFill>
                <a:latin typeface="Arial" panose="020B0604020202020204" pitchFamily="34" charset="0"/>
              </a:rPr>
              <a:t> </a:t>
            </a:r>
            <a:r>
              <a:rPr lang="en-US" b="1" dirty="0">
                <a:solidFill>
                  <a:srgbClr val="DB2B20"/>
                </a:solidFill>
                <a:latin typeface="Arial" panose="020B0604020202020204" pitchFamily="34" charset="0"/>
              </a:rPr>
              <a:t>in SC 2.1</a:t>
            </a:r>
            <a:endParaRPr lang="ru-RU" b="1" dirty="0">
              <a:solidFill>
                <a:srgbClr val="DB2B20"/>
              </a:solidFill>
              <a:latin typeface="Arial" panose="020B0604020202020204" pitchFamily="34" charset="0"/>
            </a:endParaRPr>
          </a:p>
        </p:txBody>
      </p:sp>
      <p:sp>
        <p:nvSpPr>
          <p:cNvPr id="15" name="Прямоугольник 2"/>
          <p:cNvSpPr>
            <a:spLocks noChangeArrowheads="1"/>
          </p:cNvSpPr>
          <p:nvPr/>
        </p:nvSpPr>
        <p:spPr bwMode="auto">
          <a:xfrm>
            <a:off x="-1588" y="1198563"/>
            <a:ext cx="9144001" cy="553998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txBody>
          <a:bodyPr>
            <a:spAutoFit/>
          </a:bodyPr>
          <a:lstStyle>
            <a:lvl1pPr indent="176213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176213" indent="0" eaLnBrk="1" hangingPunct="1">
              <a:spcBef>
                <a:spcPct val="0"/>
              </a:spcBef>
              <a:buFont typeface="Arial" charset="0"/>
              <a:buNone/>
              <a:defRPr/>
            </a:pPr>
            <a:r>
              <a:rPr lang="ru-RU" altLang="ru-RU" sz="1500" b="1" dirty="0">
                <a:latin typeface="Arial" charset="0"/>
                <a:cs typeface="Arial" charset="0"/>
              </a:rPr>
              <a:t>ПК 2.1 «Гармонизация норм и правил в области законодательной метрологии» / </a:t>
            </a:r>
            <a:br>
              <a:rPr lang="ru-RU" altLang="ru-RU" sz="1500" b="1" dirty="0">
                <a:latin typeface="Arial" charset="0"/>
                <a:cs typeface="Arial" charset="0"/>
              </a:rPr>
            </a:br>
            <a:r>
              <a:rPr lang="en-US" altLang="ru-RU" sz="1500" b="1" dirty="0">
                <a:solidFill>
                  <a:srgbClr val="2267AC"/>
                </a:solidFill>
                <a:latin typeface="Arial" charset="0"/>
                <a:cs typeface="Arial" charset="0"/>
              </a:rPr>
              <a:t>SC 2.1 </a:t>
            </a:r>
            <a:r>
              <a:rPr lang="ru-RU" altLang="ru-RU" sz="1500" b="1" dirty="0">
                <a:solidFill>
                  <a:srgbClr val="2267AC"/>
                </a:solidFill>
                <a:latin typeface="Arial" charset="0"/>
                <a:cs typeface="Arial" charset="0"/>
              </a:rPr>
              <a:t>«</a:t>
            </a:r>
            <a:r>
              <a:rPr lang="en-US" altLang="ru-RU" sz="1500" b="1" dirty="0">
                <a:solidFill>
                  <a:srgbClr val="2267AC"/>
                </a:solidFill>
                <a:latin typeface="Arial" charset="0"/>
                <a:cs typeface="Arial" charset="0"/>
              </a:rPr>
              <a:t>Harmonization of Regulations and Norms in Legal Metrology</a:t>
            </a:r>
            <a:r>
              <a:rPr lang="ru-RU" altLang="ru-RU" sz="1500" b="1" dirty="0">
                <a:solidFill>
                  <a:srgbClr val="2267AC"/>
                </a:solidFill>
                <a:latin typeface="Arial" charset="0"/>
                <a:cs typeface="Arial" charset="0"/>
              </a:rPr>
              <a:t>»</a:t>
            </a:r>
            <a:endParaRPr lang="en-US" altLang="ru-RU" sz="1500" b="1" dirty="0">
              <a:solidFill>
                <a:srgbClr val="2267AC"/>
              </a:solidFill>
              <a:latin typeface="Arial" charset="0"/>
              <a:cs typeface="Arial" charset="0"/>
            </a:endParaRPr>
          </a:p>
        </p:txBody>
      </p:sp>
      <p:sp>
        <p:nvSpPr>
          <p:cNvPr id="18" name="Стрелка вправо с вырезом 17"/>
          <p:cNvSpPr/>
          <p:nvPr/>
        </p:nvSpPr>
        <p:spPr>
          <a:xfrm>
            <a:off x="235871" y="1838914"/>
            <a:ext cx="871536" cy="1060880"/>
          </a:xfrm>
          <a:prstGeom prst="notchedRightArrow">
            <a:avLst/>
          </a:prstGeom>
          <a:solidFill>
            <a:srgbClr val="2267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endParaRPr lang="ru-RU" sz="2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-1588" y="2980631"/>
            <a:ext cx="9144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176213" algn="just"/>
            <a:r>
              <a:rPr lang="ru-RU" altLang="ru-RU" sz="1800" i="1" dirty="0">
                <a:latin typeface="Arial" panose="020B0604020202020204" pitchFamily="34" charset="0"/>
              </a:rPr>
              <a:t>В настоящее время перевод документа выполнен. Перевод направлен членам ТК 2 и ПК 2.1 для подготовки замечаний и предложений. Формуляр окончательного отчета по проекту будет оформлен в рабочем порядке после представления результатов проекта на заседании  ТК 2 в 2018 г.</a:t>
            </a:r>
          </a:p>
        </p:txBody>
      </p:sp>
      <p:sp>
        <p:nvSpPr>
          <p:cNvPr id="19" name="Стрелка вправо с вырезом 18"/>
          <p:cNvSpPr/>
          <p:nvPr/>
        </p:nvSpPr>
        <p:spPr>
          <a:xfrm flipH="1">
            <a:off x="8101013" y="4236674"/>
            <a:ext cx="871537" cy="1042789"/>
          </a:xfrm>
          <a:prstGeom prst="notchedRightArrow">
            <a:avLst/>
          </a:prstGeom>
          <a:solidFill>
            <a:srgbClr val="2267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endParaRPr lang="ru-RU" sz="2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-4764" y="5409505"/>
            <a:ext cx="914241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176213" algn="just" eaLnBrk="1" hangingPunct="1"/>
            <a:r>
              <a:rPr lang="en-US" altLang="ru-RU" sz="1800" i="1" dirty="0">
                <a:solidFill>
                  <a:srgbClr val="2267AC"/>
                </a:solidFill>
                <a:latin typeface="Arial" panose="020B0604020202020204" pitchFamily="34" charset="0"/>
              </a:rPr>
              <a:t>At present translation of the document is finished. </a:t>
            </a:r>
            <a:r>
              <a:rPr lang="ru-RU" altLang="ru-RU" sz="1800" i="1" dirty="0" err="1">
                <a:solidFill>
                  <a:srgbClr val="2267AC"/>
                </a:solidFill>
                <a:latin typeface="Arial" panose="020B0604020202020204" pitchFamily="34" charset="0"/>
              </a:rPr>
              <a:t>The</a:t>
            </a:r>
            <a:r>
              <a:rPr lang="ru-RU" altLang="ru-RU" sz="1800" i="1" dirty="0">
                <a:solidFill>
                  <a:srgbClr val="2267AC"/>
                </a:solidFill>
                <a:latin typeface="Arial" panose="020B0604020202020204" pitchFamily="34" charset="0"/>
              </a:rPr>
              <a:t> </a:t>
            </a:r>
            <a:r>
              <a:rPr lang="ru-RU" altLang="ru-RU" sz="1800" i="1" dirty="0" err="1">
                <a:solidFill>
                  <a:srgbClr val="2267AC"/>
                </a:solidFill>
                <a:latin typeface="Arial" panose="020B0604020202020204" pitchFamily="34" charset="0"/>
              </a:rPr>
              <a:t>translation</a:t>
            </a:r>
            <a:r>
              <a:rPr lang="ru-RU" altLang="ru-RU" sz="1800" i="1" dirty="0">
                <a:solidFill>
                  <a:srgbClr val="2267AC"/>
                </a:solidFill>
                <a:latin typeface="Arial" panose="020B0604020202020204" pitchFamily="34" charset="0"/>
              </a:rPr>
              <a:t> </a:t>
            </a:r>
            <a:r>
              <a:rPr lang="ru-RU" altLang="ru-RU" sz="1800" i="1" dirty="0" err="1">
                <a:solidFill>
                  <a:srgbClr val="2267AC"/>
                </a:solidFill>
                <a:latin typeface="Arial" panose="020B0604020202020204" pitchFamily="34" charset="0"/>
              </a:rPr>
              <a:t>was</a:t>
            </a:r>
            <a:r>
              <a:rPr lang="ru-RU" altLang="ru-RU" sz="1800" i="1" dirty="0">
                <a:solidFill>
                  <a:srgbClr val="2267AC"/>
                </a:solidFill>
                <a:latin typeface="Arial" panose="020B0604020202020204" pitchFamily="34" charset="0"/>
              </a:rPr>
              <a:t> </a:t>
            </a:r>
            <a:r>
              <a:rPr lang="ru-RU" altLang="ru-RU" sz="1800" i="1" dirty="0" err="1">
                <a:solidFill>
                  <a:srgbClr val="2267AC"/>
                </a:solidFill>
                <a:latin typeface="Arial" panose="020B0604020202020204" pitchFamily="34" charset="0"/>
              </a:rPr>
              <a:t>sent</a:t>
            </a:r>
            <a:r>
              <a:rPr lang="ru-RU" altLang="ru-RU" sz="1800" i="1" dirty="0">
                <a:solidFill>
                  <a:srgbClr val="2267AC"/>
                </a:solidFill>
                <a:latin typeface="Arial" panose="020B0604020202020204" pitchFamily="34" charset="0"/>
              </a:rPr>
              <a:t> </a:t>
            </a:r>
            <a:r>
              <a:rPr lang="ru-RU" altLang="ru-RU" sz="1800" i="1" dirty="0" err="1">
                <a:solidFill>
                  <a:srgbClr val="2267AC"/>
                </a:solidFill>
                <a:latin typeface="Arial" panose="020B0604020202020204" pitchFamily="34" charset="0"/>
              </a:rPr>
              <a:t>to</a:t>
            </a:r>
            <a:r>
              <a:rPr lang="ru-RU" altLang="ru-RU" sz="1800" i="1" dirty="0">
                <a:solidFill>
                  <a:srgbClr val="2267AC"/>
                </a:solidFill>
                <a:latin typeface="Arial" panose="020B0604020202020204" pitchFamily="34" charset="0"/>
              </a:rPr>
              <a:t> TC 2 </a:t>
            </a:r>
            <a:r>
              <a:rPr lang="ru-RU" altLang="ru-RU" sz="1800" i="1" dirty="0" err="1">
                <a:solidFill>
                  <a:srgbClr val="2267AC"/>
                </a:solidFill>
                <a:latin typeface="Arial" panose="020B0604020202020204" pitchFamily="34" charset="0"/>
              </a:rPr>
              <a:t>and</a:t>
            </a:r>
            <a:r>
              <a:rPr lang="ru-RU" altLang="ru-RU" sz="1800" i="1" dirty="0">
                <a:solidFill>
                  <a:srgbClr val="2267AC"/>
                </a:solidFill>
                <a:latin typeface="Arial" panose="020B0604020202020204" pitchFamily="34" charset="0"/>
              </a:rPr>
              <a:t> </a:t>
            </a:r>
            <a:r>
              <a:rPr lang="en-US" altLang="ru-RU" sz="1800" i="1" dirty="0">
                <a:solidFill>
                  <a:srgbClr val="2267AC"/>
                </a:solidFill>
                <a:latin typeface="Arial" panose="020B0604020202020204" pitchFamily="34" charset="0"/>
              </a:rPr>
              <a:t>SC</a:t>
            </a:r>
            <a:r>
              <a:rPr lang="ru-RU" altLang="ru-RU" sz="1800" i="1" dirty="0">
                <a:solidFill>
                  <a:srgbClr val="2267AC"/>
                </a:solidFill>
                <a:latin typeface="Arial" panose="020B0604020202020204" pitchFamily="34" charset="0"/>
              </a:rPr>
              <a:t> 2.1 </a:t>
            </a:r>
            <a:r>
              <a:rPr lang="ru-RU" altLang="ru-RU" sz="1800" i="1" dirty="0" err="1">
                <a:solidFill>
                  <a:srgbClr val="2267AC"/>
                </a:solidFill>
                <a:latin typeface="Arial" panose="020B0604020202020204" pitchFamily="34" charset="0"/>
              </a:rPr>
              <a:t>members</a:t>
            </a:r>
            <a:r>
              <a:rPr lang="ru-RU" altLang="ru-RU" sz="1800" i="1" dirty="0">
                <a:solidFill>
                  <a:srgbClr val="2267AC"/>
                </a:solidFill>
                <a:latin typeface="Arial" panose="020B0604020202020204" pitchFamily="34" charset="0"/>
              </a:rPr>
              <a:t> </a:t>
            </a:r>
            <a:r>
              <a:rPr lang="ru-RU" altLang="ru-RU" sz="1800" i="1" dirty="0" err="1">
                <a:solidFill>
                  <a:srgbClr val="2267AC"/>
                </a:solidFill>
                <a:latin typeface="Arial" panose="020B0604020202020204" pitchFamily="34" charset="0"/>
              </a:rPr>
              <a:t>for</a:t>
            </a:r>
            <a:r>
              <a:rPr lang="ru-RU" altLang="ru-RU" sz="1800" i="1" dirty="0">
                <a:solidFill>
                  <a:srgbClr val="2267AC"/>
                </a:solidFill>
                <a:latin typeface="Arial" panose="020B0604020202020204" pitchFamily="34" charset="0"/>
              </a:rPr>
              <a:t> </a:t>
            </a:r>
            <a:r>
              <a:rPr lang="ru-RU" altLang="ru-RU" sz="1800" i="1" dirty="0" err="1">
                <a:solidFill>
                  <a:srgbClr val="2267AC"/>
                </a:solidFill>
                <a:latin typeface="Arial" panose="020B0604020202020204" pitchFamily="34" charset="0"/>
              </a:rPr>
              <a:t>comments</a:t>
            </a:r>
            <a:r>
              <a:rPr lang="ru-RU" altLang="ru-RU" sz="1800" i="1" dirty="0">
                <a:solidFill>
                  <a:srgbClr val="2267AC"/>
                </a:solidFill>
                <a:latin typeface="Arial" panose="020B0604020202020204" pitchFamily="34" charset="0"/>
              </a:rPr>
              <a:t> </a:t>
            </a:r>
            <a:r>
              <a:rPr lang="ru-RU" altLang="ru-RU" sz="1800" i="1" dirty="0" err="1">
                <a:solidFill>
                  <a:srgbClr val="2267AC"/>
                </a:solidFill>
                <a:latin typeface="Arial" panose="020B0604020202020204" pitchFamily="34" charset="0"/>
              </a:rPr>
              <a:t>and</a:t>
            </a:r>
            <a:r>
              <a:rPr lang="ru-RU" altLang="ru-RU" sz="1800" i="1" dirty="0">
                <a:solidFill>
                  <a:srgbClr val="2267AC"/>
                </a:solidFill>
                <a:latin typeface="Arial" panose="020B0604020202020204" pitchFamily="34" charset="0"/>
              </a:rPr>
              <a:t> </a:t>
            </a:r>
            <a:r>
              <a:rPr lang="ru-RU" altLang="ru-RU" sz="1800" i="1" dirty="0" err="1">
                <a:solidFill>
                  <a:srgbClr val="2267AC"/>
                </a:solidFill>
                <a:latin typeface="Arial" panose="020B0604020202020204" pitchFamily="34" charset="0"/>
              </a:rPr>
              <a:t>suggestions</a:t>
            </a:r>
            <a:r>
              <a:rPr lang="ru-RU" altLang="ru-RU" sz="1800" i="1" dirty="0">
                <a:solidFill>
                  <a:srgbClr val="2267AC"/>
                </a:solidFill>
                <a:latin typeface="Arial" panose="020B0604020202020204" pitchFamily="34" charset="0"/>
              </a:rPr>
              <a:t>.</a:t>
            </a:r>
            <a:r>
              <a:rPr lang="en-US" altLang="ru-RU" sz="1800" i="1" dirty="0">
                <a:solidFill>
                  <a:srgbClr val="2267AC"/>
                </a:solidFill>
                <a:latin typeface="Arial" panose="020B0604020202020204" pitchFamily="34" charset="0"/>
              </a:rPr>
              <a:t> A form of the project completed will be prepared in line with the rules and reported at </a:t>
            </a:r>
            <a:r>
              <a:rPr lang="ru-RU" altLang="ru-RU" sz="1800" i="1" dirty="0">
                <a:solidFill>
                  <a:srgbClr val="2267AC"/>
                </a:solidFill>
                <a:latin typeface="Arial" panose="020B0604020202020204" pitchFamily="34" charset="0"/>
              </a:rPr>
              <a:t>Т</a:t>
            </a:r>
            <a:r>
              <a:rPr lang="en-US" altLang="ru-RU" sz="1800" i="1" dirty="0">
                <a:solidFill>
                  <a:srgbClr val="2267AC"/>
                </a:solidFill>
                <a:latin typeface="Arial" panose="020B0604020202020204" pitchFamily="34" charset="0"/>
              </a:rPr>
              <a:t>C2 meeting in 2018.</a:t>
            </a:r>
            <a:endParaRPr lang="ru-RU" altLang="ru-RU" sz="1800" i="1" dirty="0">
              <a:solidFill>
                <a:srgbClr val="2267AC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hteck 9"/>
          <p:cNvSpPr/>
          <p:nvPr/>
        </p:nvSpPr>
        <p:spPr>
          <a:xfrm>
            <a:off x="0" y="0"/>
            <a:ext cx="9144000" cy="1122363"/>
          </a:xfrm>
          <a:prstGeom prst="rect">
            <a:avLst/>
          </a:prstGeom>
          <a:gradFill flip="none" rotWithShape="1">
            <a:gsLst>
              <a:gs pos="0">
                <a:srgbClr val="009ED8"/>
              </a:gs>
              <a:gs pos="100000">
                <a:srgbClr val="97E4FF"/>
              </a:gs>
              <a:gs pos="0">
                <a:srgbClr val="009ED8">
                  <a:lumMod val="100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de-DE"/>
          </a:p>
        </p:txBody>
      </p:sp>
      <p:pic>
        <p:nvPicPr>
          <p:cNvPr id="9219" name="Picture 2" descr="D:\_daten\dienstliches\2014\ppt\PPT_HG_Folie_02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6281738"/>
            <a:ext cx="9144000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20" name="Textplatzhalter 13"/>
          <p:cNvSpPr txBox="1">
            <a:spLocks/>
          </p:cNvSpPr>
          <p:nvPr/>
        </p:nvSpPr>
        <p:spPr bwMode="auto">
          <a:xfrm>
            <a:off x="354013" y="6461125"/>
            <a:ext cx="3148012" cy="260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 defTabSz="45720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defTabSz="45720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defTabSz="4572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defTabSz="4572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defTabSz="4572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de-DE" altLang="ru-RU" sz="900">
                <a:latin typeface="Arial" panose="020B0604020202020204" pitchFamily="34" charset="0"/>
              </a:rPr>
              <a:t> Division Q „Scientific-technical cross-sectional tasks“</a:t>
            </a:r>
          </a:p>
        </p:txBody>
      </p:sp>
      <p:sp>
        <p:nvSpPr>
          <p:cNvPr id="9221" name="Textplatzhalter 13"/>
          <p:cNvSpPr txBox="1">
            <a:spLocks/>
          </p:cNvSpPr>
          <p:nvPr/>
        </p:nvSpPr>
        <p:spPr bwMode="auto">
          <a:xfrm>
            <a:off x="3052763" y="6461125"/>
            <a:ext cx="3113087" cy="260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 defTabSz="45720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defTabSz="45720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defTabSz="4572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defTabSz="4572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defTabSz="4572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de-DE" altLang="ru-RU" sz="900">
                <a:latin typeface="Arial" panose="020B0604020202020204" pitchFamily="34" charset="0"/>
              </a:rPr>
              <a:t>Report TC 2 Legal Metrology</a:t>
            </a:r>
          </a:p>
        </p:txBody>
      </p:sp>
      <p:sp>
        <p:nvSpPr>
          <p:cNvPr id="9222" name="Textfeld 19"/>
          <p:cNvSpPr txBox="1">
            <a:spLocks noChangeArrowheads="1"/>
          </p:cNvSpPr>
          <p:nvPr/>
        </p:nvSpPr>
        <p:spPr bwMode="auto">
          <a:xfrm>
            <a:off x="7415213" y="6477000"/>
            <a:ext cx="13716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de-DE" altLang="ru-RU" sz="900">
                <a:latin typeface="Arial" panose="020B0604020202020204" pitchFamily="34" charset="0"/>
              </a:rPr>
              <a:t>Seite </a:t>
            </a:r>
            <a:fld id="{44A54E83-B969-48A0-87F4-423F1CE6FB3B}" type="slidenum">
              <a:rPr lang="de-DE" altLang="ru-RU" sz="900">
                <a:latin typeface="Arial" panose="020B0604020202020204" pitchFamily="34" charset="0"/>
              </a:rPr>
              <a:pPr algn="r" eaLnBrk="1" hangingPunct="1">
                <a:spcBef>
                  <a:spcPct val="0"/>
                </a:spcBef>
                <a:buFontTx/>
                <a:buNone/>
              </a:pPr>
              <a:t>8</a:t>
            </a:fld>
            <a:r>
              <a:rPr lang="de-DE" altLang="ru-RU" sz="900">
                <a:latin typeface="Arial" panose="020B0604020202020204" pitchFamily="34" charset="0"/>
              </a:rPr>
              <a:t> von 8</a:t>
            </a:r>
          </a:p>
        </p:txBody>
      </p:sp>
      <p:sp>
        <p:nvSpPr>
          <p:cNvPr id="21" name="Rechteck 20"/>
          <p:cNvSpPr/>
          <p:nvPr/>
        </p:nvSpPr>
        <p:spPr>
          <a:xfrm>
            <a:off x="0" y="6281738"/>
            <a:ext cx="9144000" cy="5857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de-DE" dirty="0">
              <a:solidFill>
                <a:srgbClr val="C00000"/>
              </a:solidFill>
            </a:endParaRPr>
          </a:p>
        </p:txBody>
      </p:sp>
      <p:pic>
        <p:nvPicPr>
          <p:cNvPr id="9224" name="Picture 2" descr="http://www.coomet.org/images/coomet.gif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76200"/>
            <a:ext cx="19050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20" name="Прямая соединительная линия 19"/>
          <p:cNvCxnSpPr/>
          <p:nvPr/>
        </p:nvCxnSpPr>
        <p:spPr>
          <a:xfrm flipV="1">
            <a:off x="3495675" y="571500"/>
            <a:ext cx="4452938" cy="12700"/>
          </a:xfrm>
          <a:prstGeom prst="line">
            <a:avLst/>
          </a:prstGeom>
          <a:ln w="38100">
            <a:solidFill>
              <a:srgbClr val="2167A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226" name="Прямоугольник 2"/>
          <p:cNvSpPr>
            <a:spLocks noChangeArrowheads="1"/>
          </p:cNvSpPr>
          <p:nvPr/>
        </p:nvSpPr>
        <p:spPr bwMode="auto">
          <a:xfrm>
            <a:off x="1108994" y="1752775"/>
            <a:ext cx="8035006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176213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ru-RU" altLang="ru-RU" sz="1800" dirty="0">
                <a:latin typeface="Arial" panose="020B0604020202020204" pitchFamily="34" charset="0"/>
              </a:rPr>
              <a:t>Проект</a:t>
            </a:r>
            <a:r>
              <a:rPr lang="ru-RU" altLang="ru-RU" sz="1800" b="1" dirty="0">
                <a:latin typeface="Arial" panose="020B0604020202020204" pitchFamily="34" charset="0"/>
              </a:rPr>
              <a:t> 716/</a:t>
            </a:r>
            <a:r>
              <a:rPr lang="en-US" altLang="ru-RU" sz="1800" b="1" dirty="0">
                <a:latin typeface="Arial" panose="020B0604020202020204" pitchFamily="34" charset="0"/>
              </a:rPr>
              <a:t>BY</a:t>
            </a:r>
            <a:r>
              <a:rPr lang="ru-RU" altLang="ru-RU" sz="1800" b="1" dirty="0">
                <a:latin typeface="Arial" panose="020B0604020202020204" pitchFamily="34" charset="0"/>
              </a:rPr>
              <a:t>/17 </a:t>
            </a:r>
            <a:r>
              <a:rPr lang="ru-RU" altLang="ru-RU" sz="1800" dirty="0">
                <a:latin typeface="Arial" panose="020B0604020202020204" pitchFamily="34" charset="0"/>
              </a:rPr>
              <a:t>«Разработка правил установления </a:t>
            </a:r>
            <a:r>
              <a:rPr lang="ru-RU" altLang="ru-RU" sz="1800" dirty="0" err="1">
                <a:latin typeface="Arial" panose="020B0604020202020204" pitchFamily="34" charset="0"/>
              </a:rPr>
              <a:t>межповерочных</a:t>
            </a:r>
            <a:r>
              <a:rPr lang="ru-RU" altLang="ru-RU" sz="1800" dirty="0">
                <a:latin typeface="Arial" panose="020B0604020202020204" pitchFamily="34" charset="0"/>
              </a:rPr>
              <a:t> и </a:t>
            </a:r>
            <a:r>
              <a:rPr lang="ru-RU" altLang="ru-RU" sz="1800" dirty="0" err="1">
                <a:latin typeface="Arial" panose="020B0604020202020204" pitchFamily="34" charset="0"/>
              </a:rPr>
              <a:t>межкалибровочных</a:t>
            </a:r>
            <a:r>
              <a:rPr lang="ru-RU" altLang="ru-RU" sz="1800" dirty="0">
                <a:latin typeface="Arial" panose="020B0604020202020204" pitchFamily="34" charset="0"/>
              </a:rPr>
              <a:t> интервалов средств измерений, используемых в сфере законодательной метрологии» (координатор – </a:t>
            </a:r>
            <a:r>
              <a:rPr lang="ru-RU" altLang="ru-RU" sz="1800" dirty="0" err="1">
                <a:latin typeface="Arial" panose="020B0604020202020204" pitchFamily="34" charset="0"/>
              </a:rPr>
              <a:t>БелГИМ,Беларусь</a:t>
            </a:r>
            <a:r>
              <a:rPr lang="ru-RU" altLang="ru-RU" sz="1800" dirty="0">
                <a:latin typeface="Arial" panose="020B0604020202020204" pitchFamily="34" charset="0"/>
              </a:rPr>
              <a:t>). </a:t>
            </a:r>
          </a:p>
        </p:txBody>
      </p:sp>
      <p:sp>
        <p:nvSpPr>
          <p:cNvPr id="9227" name="Прямоугольник 6"/>
          <p:cNvSpPr>
            <a:spLocks noChangeArrowheads="1"/>
          </p:cNvSpPr>
          <p:nvPr/>
        </p:nvSpPr>
        <p:spPr bwMode="auto">
          <a:xfrm>
            <a:off x="-1589" y="4314713"/>
            <a:ext cx="8102601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176213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en-US" altLang="ru-RU" sz="1800" dirty="0">
                <a:solidFill>
                  <a:srgbClr val="2267AC"/>
                </a:solidFill>
                <a:latin typeface="Arial" panose="020B0604020202020204" pitchFamily="34" charset="0"/>
              </a:rPr>
              <a:t>Project </a:t>
            </a:r>
            <a:r>
              <a:rPr lang="en-US" altLang="ru-RU" sz="1800" b="1" dirty="0">
                <a:solidFill>
                  <a:srgbClr val="2267AC"/>
                </a:solidFill>
                <a:latin typeface="Arial" panose="020B0604020202020204" pitchFamily="34" charset="0"/>
              </a:rPr>
              <a:t>716/BY/17 </a:t>
            </a:r>
            <a:r>
              <a:rPr lang="ru-RU" altLang="ru-RU" sz="1800" dirty="0">
                <a:solidFill>
                  <a:srgbClr val="2267AC"/>
                </a:solidFill>
                <a:latin typeface="Arial" panose="020B0604020202020204" pitchFamily="34" charset="0"/>
              </a:rPr>
              <a:t>«</a:t>
            </a:r>
            <a:r>
              <a:rPr lang="en-US" altLang="ru-RU" sz="1800" dirty="0">
                <a:solidFill>
                  <a:srgbClr val="2267AC"/>
                </a:solidFill>
                <a:latin typeface="Arial" panose="020B0604020202020204" pitchFamily="34" charset="0"/>
              </a:rPr>
              <a:t>Development of rules for setting up reverification and recalibration intervals for measuring instruments used in the field of legal metrology</a:t>
            </a:r>
            <a:r>
              <a:rPr lang="ru-RU" altLang="ru-RU" sz="1800" dirty="0">
                <a:solidFill>
                  <a:srgbClr val="2267AC"/>
                </a:solidFill>
                <a:latin typeface="Arial" panose="020B0604020202020204" pitchFamily="34" charset="0"/>
              </a:rPr>
              <a:t>»</a:t>
            </a:r>
            <a:r>
              <a:rPr lang="en-US" altLang="ru-RU" sz="1800" dirty="0">
                <a:solidFill>
                  <a:srgbClr val="2267AC"/>
                </a:solidFill>
                <a:latin typeface="Arial" panose="020B0604020202020204" pitchFamily="34" charset="0"/>
              </a:rPr>
              <a:t> (coordinator – </a:t>
            </a:r>
            <a:r>
              <a:rPr lang="en-US" altLang="ru-RU" sz="1800" dirty="0" err="1">
                <a:solidFill>
                  <a:srgbClr val="2267AC"/>
                </a:solidFill>
                <a:latin typeface="Arial" panose="020B0604020202020204" pitchFamily="34" charset="0"/>
              </a:rPr>
              <a:t>BelGIM</a:t>
            </a:r>
            <a:r>
              <a:rPr lang="en-US" altLang="ru-RU" sz="1800" dirty="0">
                <a:solidFill>
                  <a:srgbClr val="2267AC"/>
                </a:solidFill>
                <a:latin typeface="Arial" panose="020B0604020202020204" pitchFamily="34" charset="0"/>
              </a:rPr>
              <a:t>, Belarus) </a:t>
            </a:r>
            <a:endParaRPr lang="ru-RU" altLang="ru-RU" sz="1800" dirty="0">
              <a:solidFill>
                <a:srgbClr val="2267AC"/>
              </a:solidFill>
              <a:latin typeface="Arial" panose="020B0604020202020204" pitchFamily="34" charset="0"/>
            </a:endParaRPr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2301875" y="-33338"/>
            <a:ext cx="6843713" cy="1122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200"/>
              </a:spcAft>
              <a:defRPr/>
            </a:pPr>
            <a:r>
              <a:rPr lang="ru-RU" b="1" dirty="0">
                <a:latin typeface="Arial" panose="020B0604020202020204" pitchFamily="34" charset="0"/>
              </a:rPr>
              <a:t>Выполняемые проекты КООМЕТ в рамках ПК 2.1 </a:t>
            </a:r>
            <a:endParaRPr lang="en-US" b="1" dirty="0">
              <a:latin typeface="Arial" panose="020B0604020202020204" pitchFamily="34" charset="0"/>
            </a:endParaRPr>
          </a:p>
          <a:p>
            <a:pPr algn="ctr" eaLnBrk="1" fontAlgn="auto" hangingPunct="1">
              <a:spcBef>
                <a:spcPts val="200"/>
              </a:spcBef>
              <a:spcAft>
                <a:spcPts val="0"/>
              </a:spcAft>
              <a:defRPr/>
            </a:pPr>
            <a:endParaRPr lang="en-US" sz="1100" b="1" dirty="0">
              <a:solidFill>
                <a:srgbClr val="DB2B20"/>
              </a:solidFill>
              <a:latin typeface="Arial" panose="020B0604020202020204" pitchFamily="34" charset="0"/>
            </a:endParaRPr>
          </a:p>
          <a:p>
            <a:pPr algn="ctr" eaLnBrk="1" fontAlgn="auto" hangingPunct="1">
              <a:spcBef>
                <a:spcPts val="20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rgbClr val="DB2B20"/>
                </a:solidFill>
                <a:latin typeface="Arial" panose="020B0604020202020204" pitchFamily="34" charset="0"/>
              </a:rPr>
              <a:t>COOMET projects under development</a:t>
            </a:r>
            <a:r>
              <a:rPr lang="ru-RU" b="1" dirty="0">
                <a:solidFill>
                  <a:srgbClr val="DB2B20"/>
                </a:solidFill>
                <a:latin typeface="Arial" panose="020B0604020202020204" pitchFamily="34" charset="0"/>
              </a:rPr>
              <a:t> </a:t>
            </a:r>
            <a:r>
              <a:rPr lang="en-US" b="1" dirty="0">
                <a:solidFill>
                  <a:srgbClr val="DB2B20"/>
                </a:solidFill>
                <a:latin typeface="Arial" panose="020B0604020202020204" pitchFamily="34" charset="0"/>
              </a:rPr>
              <a:t>in SC 2.1</a:t>
            </a:r>
            <a:endParaRPr lang="ru-RU" b="1" dirty="0">
              <a:solidFill>
                <a:srgbClr val="DB2B20"/>
              </a:solidFill>
              <a:latin typeface="Arial" panose="020B0604020202020204" pitchFamily="34" charset="0"/>
            </a:endParaRPr>
          </a:p>
        </p:txBody>
      </p:sp>
      <p:sp>
        <p:nvSpPr>
          <p:cNvPr id="14" name="Прямоугольник 2"/>
          <p:cNvSpPr>
            <a:spLocks noChangeArrowheads="1"/>
          </p:cNvSpPr>
          <p:nvPr/>
        </p:nvSpPr>
        <p:spPr bwMode="auto">
          <a:xfrm>
            <a:off x="-1588" y="1198563"/>
            <a:ext cx="9144001" cy="553998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txBody>
          <a:bodyPr>
            <a:spAutoFit/>
          </a:bodyPr>
          <a:lstStyle>
            <a:lvl1pPr indent="176213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176213" indent="0" eaLnBrk="1" hangingPunct="1">
              <a:spcBef>
                <a:spcPct val="0"/>
              </a:spcBef>
              <a:buFont typeface="Arial" charset="0"/>
              <a:buNone/>
              <a:defRPr/>
            </a:pPr>
            <a:r>
              <a:rPr lang="ru-RU" altLang="ru-RU" sz="1500" b="1" dirty="0">
                <a:latin typeface="Arial" charset="0"/>
                <a:cs typeface="Arial" charset="0"/>
              </a:rPr>
              <a:t>ПК 2.1 «Гармонизация норм и правил в области законодательной метрологии» / </a:t>
            </a:r>
            <a:br>
              <a:rPr lang="ru-RU" altLang="ru-RU" sz="1500" b="1" dirty="0">
                <a:latin typeface="Arial" charset="0"/>
                <a:cs typeface="Arial" charset="0"/>
              </a:rPr>
            </a:br>
            <a:r>
              <a:rPr lang="en-US" altLang="ru-RU" sz="1500" b="1" dirty="0">
                <a:solidFill>
                  <a:srgbClr val="2267AC"/>
                </a:solidFill>
                <a:latin typeface="Arial" charset="0"/>
                <a:cs typeface="Arial" charset="0"/>
              </a:rPr>
              <a:t>SC 2.1 </a:t>
            </a:r>
            <a:r>
              <a:rPr lang="ru-RU" altLang="ru-RU" sz="1500" b="1" dirty="0">
                <a:solidFill>
                  <a:srgbClr val="2267AC"/>
                </a:solidFill>
                <a:latin typeface="Arial" charset="0"/>
                <a:cs typeface="Arial" charset="0"/>
              </a:rPr>
              <a:t>«</a:t>
            </a:r>
            <a:r>
              <a:rPr lang="en-US" altLang="ru-RU" sz="1500" b="1" dirty="0">
                <a:solidFill>
                  <a:srgbClr val="2267AC"/>
                </a:solidFill>
                <a:latin typeface="Arial" charset="0"/>
                <a:cs typeface="Arial" charset="0"/>
              </a:rPr>
              <a:t>Harmonization of Regulations and Norms in Legal Metrology</a:t>
            </a:r>
            <a:r>
              <a:rPr lang="ru-RU" altLang="ru-RU" sz="1500" b="1" dirty="0">
                <a:solidFill>
                  <a:srgbClr val="2267AC"/>
                </a:solidFill>
                <a:latin typeface="Arial" charset="0"/>
                <a:cs typeface="Arial" charset="0"/>
              </a:rPr>
              <a:t>»</a:t>
            </a:r>
            <a:endParaRPr lang="en-US" altLang="ru-RU" sz="1500" b="1" dirty="0">
              <a:solidFill>
                <a:srgbClr val="2267AC"/>
              </a:solidFill>
              <a:latin typeface="Arial" charset="0"/>
              <a:cs typeface="Arial" charset="0"/>
            </a:endParaRPr>
          </a:p>
        </p:txBody>
      </p:sp>
      <p:sp>
        <p:nvSpPr>
          <p:cNvPr id="15" name="Стрелка вправо с вырезом 14"/>
          <p:cNvSpPr/>
          <p:nvPr/>
        </p:nvSpPr>
        <p:spPr>
          <a:xfrm>
            <a:off x="235871" y="1838914"/>
            <a:ext cx="871536" cy="1060880"/>
          </a:xfrm>
          <a:prstGeom prst="notchedRightArrow">
            <a:avLst/>
          </a:prstGeom>
          <a:solidFill>
            <a:srgbClr val="2267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endParaRPr lang="ru-RU" sz="2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-1589" y="2945637"/>
            <a:ext cx="914400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176213"/>
            <a:r>
              <a:rPr lang="ru-RU" altLang="ru-RU" sz="1800" i="1" dirty="0">
                <a:latin typeface="Arial" panose="020B0604020202020204" pitchFamily="34" charset="0"/>
              </a:rPr>
              <a:t>Новый проект, координатор ждет информацию о заинтересованных участниках работ по проекту. </a:t>
            </a:r>
            <a:endParaRPr lang="en-US" altLang="ru-RU" sz="1800" i="1" dirty="0">
              <a:latin typeface="Arial" panose="020B0604020202020204" pitchFamily="34" charset="0"/>
            </a:endParaRPr>
          </a:p>
          <a:p>
            <a:pPr indent="176213"/>
            <a:r>
              <a:rPr lang="ru-RU" altLang="ru-RU" sz="1800" i="1" dirty="0">
                <a:latin typeface="Arial" panose="020B0604020202020204" pitchFamily="34" charset="0"/>
              </a:rPr>
              <a:t>Информация о ходе реализации проекта будет представлена на очередном заседании ТК 2 в 2018.</a:t>
            </a:r>
          </a:p>
        </p:txBody>
      </p:sp>
      <p:sp>
        <p:nvSpPr>
          <p:cNvPr id="16" name="Стрелка вправо с вырезом 15"/>
          <p:cNvSpPr/>
          <p:nvPr/>
        </p:nvSpPr>
        <p:spPr>
          <a:xfrm flipH="1">
            <a:off x="8101013" y="4236674"/>
            <a:ext cx="871537" cy="1042789"/>
          </a:xfrm>
          <a:prstGeom prst="notchedRightArrow">
            <a:avLst/>
          </a:prstGeom>
          <a:solidFill>
            <a:srgbClr val="2267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endParaRPr lang="ru-RU" sz="2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0" y="5339645"/>
            <a:ext cx="914241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176213" algn="just" eaLnBrk="1" hangingPunct="1"/>
            <a:r>
              <a:rPr lang="en-US" altLang="ru-RU" sz="1800" i="1" dirty="0">
                <a:solidFill>
                  <a:srgbClr val="2267AC"/>
                </a:solidFill>
                <a:latin typeface="Arial" panose="020B0604020202020204" pitchFamily="34" charset="0"/>
              </a:rPr>
              <a:t>New project, coordinator is waiting for information from anyone interested in. </a:t>
            </a:r>
            <a:endParaRPr lang="ru-RU" altLang="ru-RU" sz="1800" i="1" dirty="0">
              <a:solidFill>
                <a:srgbClr val="2267AC"/>
              </a:solidFill>
              <a:latin typeface="Arial" panose="020B0604020202020204" pitchFamily="34" charset="0"/>
            </a:endParaRPr>
          </a:p>
          <a:p>
            <a:pPr indent="176213" algn="just" eaLnBrk="1" hangingPunct="1"/>
            <a:r>
              <a:rPr lang="en-US" altLang="ru-RU" sz="1800" i="1" dirty="0">
                <a:solidFill>
                  <a:srgbClr val="2267AC"/>
                </a:solidFill>
                <a:latin typeface="Arial" panose="020B0604020202020204" pitchFamily="34" charset="0"/>
              </a:rPr>
              <a:t>The information about realization of the CООМЕТ project will be presented by coordinators at the next TC 2 meeting in 2018.</a:t>
            </a:r>
            <a:endParaRPr lang="ru-RU" altLang="ru-RU" sz="1800" i="1" dirty="0">
              <a:solidFill>
                <a:srgbClr val="2267AC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hteck 9"/>
          <p:cNvSpPr/>
          <p:nvPr/>
        </p:nvSpPr>
        <p:spPr>
          <a:xfrm>
            <a:off x="0" y="0"/>
            <a:ext cx="9144000" cy="1122363"/>
          </a:xfrm>
          <a:prstGeom prst="rect">
            <a:avLst/>
          </a:prstGeom>
          <a:gradFill flip="none" rotWithShape="1">
            <a:gsLst>
              <a:gs pos="0">
                <a:srgbClr val="009ED8"/>
              </a:gs>
              <a:gs pos="100000">
                <a:srgbClr val="97E4FF"/>
              </a:gs>
              <a:gs pos="0">
                <a:srgbClr val="009ED8">
                  <a:lumMod val="100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de-DE"/>
          </a:p>
        </p:txBody>
      </p:sp>
      <p:sp>
        <p:nvSpPr>
          <p:cNvPr id="10243" name="Textplatzhalter 13"/>
          <p:cNvSpPr txBox="1">
            <a:spLocks/>
          </p:cNvSpPr>
          <p:nvPr/>
        </p:nvSpPr>
        <p:spPr bwMode="auto">
          <a:xfrm>
            <a:off x="354013" y="6461125"/>
            <a:ext cx="3148012" cy="260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 defTabSz="45720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defTabSz="45720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defTabSz="4572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defTabSz="4572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defTabSz="4572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de-DE" altLang="ru-RU" sz="900">
                <a:latin typeface="Arial" panose="020B0604020202020204" pitchFamily="34" charset="0"/>
              </a:rPr>
              <a:t> Division Q „Scientific-technical cross-sectional tasks“</a:t>
            </a:r>
          </a:p>
        </p:txBody>
      </p:sp>
      <p:sp>
        <p:nvSpPr>
          <p:cNvPr id="10244" name="Textplatzhalter 13"/>
          <p:cNvSpPr txBox="1">
            <a:spLocks/>
          </p:cNvSpPr>
          <p:nvPr/>
        </p:nvSpPr>
        <p:spPr bwMode="auto">
          <a:xfrm>
            <a:off x="3052763" y="6461125"/>
            <a:ext cx="3113087" cy="260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 defTabSz="45720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defTabSz="45720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defTabSz="4572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defTabSz="4572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defTabSz="4572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de-DE" altLang="ru-RU" sz="900">
                <a:latin typeface="Arial" panose="020B0604020202020204" pitchFamily="34" charset="0"/>
              </a:rPr>
              <a:t>Report TC 2 Legal Metrology</a:t>
            </a:r>
          </a:p>
        </p:txBody>
      </p:sp>
      <p:sp>
        <p:nvSpPr>
          <p:cNvPr id="10245" name="Textfeld 19"/>
          <p:cNvSpPr txBox="1">
            <a:spLocks noChangeArrowheads="1"/>
          </p:cNvSpPr>
          <p:nvPr/>
        </p:nvSpPr>
        <p:spPr bwMode="auto">
          <a:xfrm>
            <a:off x="7415213" y="6477000"/>
            <a:ext cx="13716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de-DE" altLang="ru-RU" sz="900">
                <a:latin typeface="Arial" panose="020B0604020202020204" pitchFamily="34" charset="0"/>
              </a:rPr>
              <a:t>Seite </a:t>
            </a:r>
            <a:fld id="{D8CFD70D-8C7E-4812-B460-4AA8C7D1A9C3}" type="slidenum">
              <a:rPr lang="de-DE" altLang="ru-RU" sz="900">
                <a:latin typeface="Arial" panose="020B0604020202020204" pitchFamily="34" charset="0"/>
              </a:rPr>
              <a:pPr algn="r" eaLnBrk="1" hangingPunct="1">
                <a:spcBef>
                  <a:spcPct val="0"/>
                </a:spcBef>
                <a:buFontTx/>
                <a:buNone/>
              </a:pPr>
              <a:t>9</a:t>
            </a:fld>
            <a:r>
              <a:rPr lang="de-DE" altLang="ru-RU" sz="900">
                <a:latin typeface="Arial" panose="020B0604020202020204" pitchFamily="34" charset="0"/>
              </a:rPr>
              <a:t> von 8</a:t>
            </a:r>
          </a:p>
        </p:txBody>
      </p:sp>
      <p:sp>
        <p:nvSpPr>
          <p:cNvPr id="21" name="Rechteck 20"/>
          <p:cNvSpPr/>
          <p:nvPr/>
        </p:nvSpPr>
        <p:spPr>
          <a:xfrm>
            <a:off x="0" y="6281738"/>
            <a:ext cx="9144000" cy="5857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de-DE" dirty="0">
              <a:solidFill>
                <a:srgbClr val="C00000"/>
              </a:solidFill>
            </a:endParaRPr>
          </a:p>
        </p:txBody>
      </p:sp>
      <p:sp>
        <p:nvSpPr>
          <p:cNvPr id="10" name="Rectangle 12"/>
          <p:cNvSpPr>
            <a:spLocks noChangeArrowheads="1"/>
          </p:cNvSpPr>
          <p:nvPr/>
        </p:nvSpPr>
        <p:spPr bwMode="auto">
          <a:xfrm>
            <a:off x="2300288" y="0"/>
            <a:ext cx="6843712" cy="1122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200"/>
              </a:spcAft>
              <a:defRPr/>
            </a:pPr>
            <a:r>
              <a:rPr lang="ru-RU" b="1" dirty="0">
                <a:latin typeface="Arial" panose="020B0604020202020204" pitchFamily="34" charset="0"/>
              </a:rPr>
              <a:t>В настоящее время проводятся работы по</a:t>
            </a:r>
            <a:br>
              <a:rPr lang="ru-RU" b="1" dirty="0">
                <a:latin typeface="Arial" panose="020B0604020202020204" pitchFamily="34" charset="0"/>
              </a:rPr>
            </a:br>
            <a:r>
              <a:rPr lang="ru-RU" b="1" dirty="0">
                <a:latin typeface="Arial" panose="020B0604020202020204" pitchFamily="34" charset="0"/>
              </a:rPr>
              <a:t>следующим проектам КООМЕТ</a:t>
            </a:r>
            <a:endParaRPr lang="en-US" b="1" dirty="0">
              <a:latin typeface="Arial" panose="020B0604020202020204" pitchFamily="34" charset="0"/>
            </a:endParaRPr>
          </a:p>
          <a:p>
            <a:pPr algn="ctr" eaLnBrk="1" fontAlgn="auto" hangingPunct="1">
              <a:spcBef>
                <a:spcPts val="20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rgbClr val="DB2B20"/>
                </a:solidFill>
                <a:latin typeface="Arial" panose="020B0604020202020204" pitchFamily="34" charset="0"/>
              </a:rPr>
              <a:t>At present the following COOMET projects are</a:t>
            </a:r>
            <a:br>
              <a:rPr lang="en-US" b="1" dirty="0">
                <a:solidFill>
                  <a:srgbClr val="DB2B20"/>
                </a:solidFill>
                <a:latin typeface="Arial" panose="020B0604020202020204" pitchFamily="34" charset="0"/>
              </a:rPr>
            </a:br>
            <a:r>
              <a:rPr lang="en-US" b="1" dirty="0">
                <a:solidFill>
                  <a:srgbClr val="DB2B20"/>
                </a:solidFill>
                <a:latin typeface="Arial" panose="020B0604020202020204" pitchFamily="34" charset="0"/>
              </a:rPr>
              <a:t>under development</a:t>
            </a:r>
            <a:endParaRPr lang="ru-RU" b="1" dirty="0">
              <a:solidFill>
                <a:srgbClr val="DB2B20"/>
              </a:solidFill>
              <a:latin typeface="Arial" panose="020B0604020202020204" pitchFamily="34" charset="0"/>
            </a:endParaRPr>
          </a:p>
        </p:txBody>
      </p:sp>
      <p:pic>
        <p:nvPicPr>
          <p:cNvPr id="10248" name="Picture 2" descr="http://www.coomet.org/images/coomet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76200"/>
            <a:ext cx="19050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20" name="Прямая соединительная линия 19"/>
          <p:cNvCxnSpPr/>
          <p:nvPr/>
        </p:nvCxnSpPr>
        <p:spPr>
          <a:xfrm flipV="1">
            <a:off x="3495675" y="571500"/>
            <a:ext cx="4452938" cy="12700"/>
          </a:xfrm>
          <a:prstGeom prst="line">
            <a:avLst/>
          </a:prstGeom>
          <a:ln w="38100">
            <a:solidFill>
              <a:srgbClr val="2167A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Прямоугольник 2"/>
          <p:cNvSpPr/>
          <p:nvPr/>
        </p:nvSpPr>
        <p:spPr>
          <a:xfrm>
            <a:off x="1588" y="1973263"/>
            <a:ext cx="7413625" cy="163195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176213" algn="just" eaLnBrk="1" hangingPunct="1">
              <a:defRPr/>
            </a:pPr>
            <a:r>
              <a:rPr lang="ru-RU" sz="2000" spc="-10" dirty="0">
                <a:latin typeface="Arial" panose="020B0604020202020204" pitchFamily="34" charset="0"/>
              </a:rPr>
              <a:t>Секретариат ТК 2 продолжает сбор сведений о том, какие публикации МОЗМ требуется перевести на русский язык (акцент – переводы </a:t>
            </a:r>
            <a:r>
              <a:rPr lang="ru-RU" sz="2000" b="1" spc="-10" dirty="0">
                <a:latin typeface="Arial" panose="020B0604020202020204" pitchFamily="34" charset="0"/>
              </a:rPr>
              <a:t>Рекомендаций МОЗМ, пересмотренных в последние годы</a:t>
            </a:r>
            <a:r>
              <a:rPr lang="ru-RU" sz="2000" spc="-10" dirty="0">
                <a:latin typeface="Arial" panose="020B0604020202020204" pitchFamily="34" charset="0"/>
              </a:rPr>
              <a:t>)</a:t>
            </a:r>
            <a:endParaRPr lang="en-US" sz="2000" b="1" spc="-10" dirty="0">
              <a:latin typeface="Arial" panose="020B0604020202020204" pitchFamily="34" charset="0"/>
            </a:endParaRPr>
          </a:p>
          <a:p>
            <a:pPr indent="176213" algn="just" eaLnBrk="1" hangingPunct="1">
              <a:defRPr/>
            </a:pPr>
            <a:r>
              <a:rPr lang="ru-RU" sz="2000" dirty="0">
                <a:latin typeface="Arial" panose="020B0604020202020204" pitchFamily="34" charset="0"/>
              </a:rPr>
              <a:t>Обсуждение будет продолжено на заседании ТК 2 в 2018 г.</a:t>
            </a:r>
          </a:p>
        </p:txBody>
      </p:sp>
      <p:sp>
        <p:nvSpPr>
          <p:cNvPr id="10251" name="Прямоугольник 6"/>
          <p:cNvSpPr>
            <a:spLocks noChangeArrowheads="1"/>
          </p:cNvSpPr>
          <p:nvPr/>
        </p:nvSpPr>
        <p:spPr bwMode="auto">
          <a:xfrm>
            <a:off x="15875" y="4284663"/>
            <a:ext cx="9128125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176213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en-US" altLang="ru-RU" sz="2000">
                <a:solidFill>
                  <a:srgbClr val="2267AC"/>
                </a:solidFill>
                <a:latin typeface="Arial" panose="020B0604020202020204" pitchFamily="34" charset="0"/>
              </a:rPr>
              <a:t>TC2 Secretariat continues gathering the information about OIML publications which should be translated into Russian</a:t>
            </a:r>
            <a:r>
              <a:rPr lang="ru-RU" altLang="ru-RU" sz="2000">
                <a:solidFill>
                  <a:srgbClr val="2267AC"/>
                </a:solidFill>
                <a:latin typeface="Arial" panose="020B0604020202020204" pitchFamily="34" charset="0"/>
              </a:rPr>
              <a:t> (</a:t>
            </a:r>
            <a:r>
              <a:rPr lang="en-US" altLang="ru-RU" sz="2000">
                <a:solidFill>
                  <a:srgbClr val="2267AC"/>
                </a:solidFill>
                <a:latin typeface="Arial" panose="020B0604020202020204" pitchFamily="34" charset="0"/>
              </a:rPr>
              <a:t>focus on translation of </a:t>
            </a:r>
            <a:r>
              <a:rPr lang="en-US" altLang="ru-RU" sz="2000" b="1">
                <a:solidFill>
                  <a:srgbClr val="2267AC"/>
                </a:solidFill>
                <a:latin typeface="Arial" panose="020B0604020202020204" pitchFamily="34" charset="0"/>
              </a:rPr>
              <a:t>recently amended</a:t>
            </a:r>
            <a:r>
              <a:rPr lang="en-US" altLang="ru-RU" sz="2000">
                <a:solidFill>
                  <a:srgbClr val="2267AC"/>
                </a:solidFill>
                <a:latin typeface="Arial" panose="020B0604020202020204" pitchFamily="34" charset="0"/>
              </a:rPr>
              <a:t> </a:t>
            </a:r>
            <a:r>
              <a:rPr lang="en-US" altLang="ru-RU" sz="2000" b="1">
                <a:solidFill>
                  <a:srgbClr val="2267AC"/>
                </a:solidFill>
                <a:latin typeface="Arial" panose="020B0604020202020204" pitchFamily="34" charset="0"/>
              </a:rPr>
              <a:t>OIML Recommendations</a:t>
            </a:r>
            <a:r>
              <a:rPr lang="ru-RU" altLang="ru-RU" sz="2000">
                <a:solidFill>
                  <a:srgbClr val="2267AC"/>
                </a:solidFill>
                <a:latin typeface="Arial" panose="020B0604020202020204" pitchFamily="34" charset="0"/>
              </a:rPr>
              <a:t>)</a:t>
            </a:r>
            <a:r>
              <a:rPr lang="en-US" altLang="ru-RU" sz="2000">
                <a:solidFill>
                  <a:srgbClr val="2267AC"/>
                </a:solidFill>
                <a:latin typeface="Arial" panose="020B0604020202020204" pitchFamily="34" charset="0"/>
              </a:rPr>
              <a:t>.</a:t>
            </a:r>
            <a:endParaRPr lang="ru-RU" altLang="ru-RU" sz="2000">
              <a:solidFill>
                <a:srgbClr val="2267AC"/>
              </a:solidFill>
              <a:latin typeface="Arial" panose="020B0604020202020204" pitchFamily="34" charset="0"/>
            </a:endParaRPr>
          </a:p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en-US" altLang="ru-RU" sz="2000">
                <a:solidFill>
                  <a:srgbClr val="2267AC"/>
                </a:solidFill>
                <a:latin typeface="Arial" panose="020B0604020202020204" pitchFamily="34" charset="0"/>
              </a:rPr>
              <a:t>Discussion will be resumed </a:t>
            </a:r>
            <a:r>
              <a:rPr lang="ru-RU" altLang="ru-RU" sz="2000">
                <a:solidFill>
                  <a:srgbClr val="2267AC"/>
                </a:solidFill>
                <a:latin typeface="Arial" panose="020B0604020202020204" pitchFamily="34" charset="0"/>
              </a:rPr>
              <a:t>at ТC</a:t>
            </a:r>
            <a:r>
              <a:rPr lang="en-US" altLang="ru-RU" sz="2000">
                <a:solidFill>
                  <a:srgbClr val="2267AC"/>
                </a:solidFill>
                <a:latin typeface="Arial" panose="020B0604020202020204" pitchFamily="34" charset="0"/>
              </a:rPr>
              <a:t> </a:t>
            </a:r>
            <a:r>
              <a:rPr lang="ru-RU" altLang="ru-RU" sz="2000">
                <a:solidFill>
                  <a:srgbClr val="2267AC"/>
                </a:solidFill>
                <a:latin typeface="Arial" panose="020B0604020202020204" pitchFamily="34" charset="0"/>
              </a:rPr>
              <a:t>2 meeting in 2018.</a:t>
            </a:r>
          </a:p>
        </p:txBody>
      </p:sp>
      <p:sp>
        <p:nvSpPr>
          <p:cNvPr id="13" name="Прямоугольник 2"/>
          <p:cNvSpPr>
            <a:spLocks noChangeArrowheads="1"/>
          </p:cNvSpPr>
          <p:nvPr/>
        </p:nvSpPr>
        <p:spPr bwMode="auto">
          <a:xfrm>
            <a:off x="-1588" y="1198563"/>
            <a:ext cx="9144001" cy="553998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txBody>
          <a:bodyPr>
            <a:spAutoFit/>
          </a:bodyPr>
          <a:lstStyle>
            <a:lvl1pPr indent="176213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176213" indent="0" eaLnBrk="1" hangingPunct="1">
              <a:spcBef>
                <a:spcPct val="0"/>
              </a:spcBef>
              <a:buFont typeface="Arial" charset="0"/>
              <a:buNone/>
              <a:defRPr/>
            </a:pPr>
            <a:r>
              <a:rPr lang="ru-RU" altLang="ru-RU" sz="1500" b="1" dirty="0">
                <a:latin typeface="Arial" charset="0"/>
                <a:cs typeface="Arial" charset="0"/>
              </a:rPr>
              <a:t>ПК 2.1 «Гармонизация норм и правил в области законодательной метрологии» / </a:t>
            </a:r>
            <a:br>
              <a:rPr lang="ru-RU" altLang="ru-RU" sz="1500" b="1" dirty="0">
                <a:latin typeface="Arial" charset="0"/>
                <a:cs typeface="Arial" charset="0"/>
              </a:rPr>
            </a:br>
            <a:r>
              <a:rPr lang="en-US" altLang="ru-RU" sz="1500" b="1" dirty="0">
                <a:solidFill>
                  <a:srgbClr val="2267AC"/>
                </a:solidFill>
                <a:latin typeface="Arial" charset="0"/>
                <a:cs typeface="Arial" charset="0"/>
              </a:rPr>
              <a:t>SC 2.1 </a:t>
            </a:r>
            <a:r>
              <a:rPr lang="ru-RU" altLang="ru-RU" sz="1500" b="1" dirty="0">
                <a:solidFill>
                  <a:srgbClr val="2267AC"/>
                </a:solidFill>
                <a:latin typeface="Arial" charset="0"/>
                <a:cs typeface="Arial" charset="0"/>
              </a:rPr>
              <a:t>«</a:t>
            </a:r>
            <a:r>
              <a:rPr lang="en-US" altLang="ru-RU" sz="1500" b="1" dirty="0">
                <a:solidFill>
                  <a:srgbClr val="2267AC"/>
                </a:solidFill>
                <a:latin typeface="Arial" charset="0"/>
                <a:cs typeface="Arial" charset="0"/>
              </a:rPr>
              <a:t>Harmonization of Regulations and Norms in Legal Metrology</a:t>
            </a:r>
            <a:r>
              <a:rPr lang="ru-RU" altLang="ru-RU" sz="1500" b="1" dirty="0">
                <a:solidFill>
                  <a:srgbClr val="2267AC"/>
                </a:solidFill>
                <a:latin typeface="Arial" charset="0"/>
                <a:cs typeface="Arial" charset="0"/>
              </a:rPr>
              <a:t>»</a:t>
            </a:r>
            <a:endParaRPr lang="en-US" altLang="ru-RU" sz="1500" b="1" dirty="0">
              <a:solidFill>
                <a:srgbClr val="2267AC"/>
              </a:solidFill>
              <a:latin typeface="Arial" charset="0"/>
              <a:cs typeface="Arial" charset="0"/>
            </a:endParaRPr>
          </a:p>
        </p:txBody>
      </p:sp>
      <p:pic>
        <p:nvPicPr>
          <p:cNvPr id="10253" name="Grafik 3" descr="Bildergebnis für oiml logo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3800" y="2166938"/>
            <a:ext cx="1465263" cy="124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Larissa-Design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Larissa-Design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2658</Words>
  <Application>Microsoft Office PowerPoint</Application>
  <PresentationFormat>Bildschirmpräsentation (4:3)</PresentationFormat>
  <Paragraphs>280</Paragraphs>
  <Slides>20</Slides>
  <Notes>11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5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20</vt:i4>
      </vt:variant>
    </vt:vector>
  </HeadingPairs>
  <TitlesOfParts>
    <vt:vector size="26" baseType="lpstr">
      <vt:lpstr>Arial</vt:lpstr>
      <vt:lpstr>Calibri</vt:lpstr>
      <vt:lpstr>Lucida Sans Unicode</vt:lpstr>
      <vt:lpstr>Times New Roman</vt:lpstr>
      <vt:lpstr>Wingdings</vt:lpstr>
      <vt:lpstr>Larissa-Design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</vt:vector>
  </TitlesOfParts>
  <Company>Physikalisch Technische Bundesanstalt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Folie 1</dc:title>
  <dc:creator>ulbig01</dc:creator>
  <cp:lastModifiedBy>Peter Ulbig</cp:lastModifiedBy>
  <cp:revision>463</cp:revision>
  <dcterms:created xsi:type="dcterms:W3CDTF">2014-01-08T11:32:19Z</dcterms:created>
  <dcterms:modified xsi:type="dcterms:W3CDTF">2018-04-11T06:17:03Z</dcterms:modified>
</cp:coreProperties>
</file>